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311" r:id="rId2"/>
    <p:sldId id="304" r:id="rId3"/>
    <p:sldId id="314" r:id="rId4"/>
    <p:sldId id="318" r:id="rId5"/>
    <p:sldId id="319" r:id="rId6"/>
    <p:sldId id="320" r:id="rId7"/>
    <p:sldId id="315" r:id="rId8"/>
    <p:sldId id="316" r:id="rId9"/>
    <p:sldId id="284" r:id="rId10"/>
    <p:sldId id="285" r:id="rId11"/>
    <p:sldId id="344" r:id="rId12"/>
    <p:sldId id="361" r:id="rId13"/>
    <p:sldId id="368" r:id="rId14"/>
    <p:sldId id="364" r:id="rId15"/>
    <p:sldId id="286" r:id="rId16"/>
    <p:sldId id="369" r:id="rId17"/>
    <p:sldId id="325" r:id="rId18"/>
    <p:sldId id="332" r:id="rId19"/>
    <p:sldId id="327" r:id="rId20"/>
    <p:sldId id="333" r:id="rId21"/>
    <p:sldId id="334" r:id="rId22"/>
    <p:sldId id="374" r:id="rId23"/>
    <p:sldId id="343" r:id="rId24"/>
    <p:sldId id="375" r:id="rId25"/>
    <p:sldId id="335" r:id="rId26"/>
    <p:sldId id="336" r:id="rId27"/>
    <p:sldId id="337" r:id="rId28"/>
    <p:sldId id="338" r:id="rId29"/>
    <p:sldId id="339" r:id="rId30"/>
    <p:sldId id="340" r:id="rId31"/>
    <p:sldId id="370" r:id="rId32"/>
    <p:sldId id="371" r:id="rId33"/>
    <p:sldId id="372" r:id="rId34"/>
    <p:sldId id="376" r:id="rId35"/>
    <p:sldId id="351" r:id="rId36"/>
    <p:sldId id="352" r:id="rId37"/>
    <p:sldId id="386" r:id="rId38"/>
    <p:sldId id="381" r:id="rId39"/>
    <p:sldId id="36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3"/>
    <p:restoredTop sz="96405"/>
  </p:normalViewPr>
  <p:slideViewPr>
    <p:cSldViewPr snapToGrid="0" snapToObjects="1">
      <p:cViewPr varScale="1">
        <p:scale>
          <a:sx n="127" d="100"/>
          <a:sy n="127" d="100"/>
        </p:scale>
        <p:origin x="680" y="192"/>
      </p:cViewPr>
      <p:guideLst/>
    </p:cSldViewPr>
  </p:slideViewPr>
  <p:notesTextViewPr>
    <p:cViewPr>
      <p:scale>
        <a:sx n="1" d="1"/>
        <a:sy n="1" d="1"/>
      </p:scale>
      <p:origin x="0" y="0"/>
    </p:cViewPr>
  </p:notesTextViewPr>
  <p:notesViewPr>
    <p:cSldViewPr snapToGrid="0" snapToObjects="1">
      <p:cViewPr varScale="1">
        <p:scale>
          <a:sx n="99" d="100"/>
          <a:sy n="99"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5FA363-CD20-CC4C-B22E-BB341942F1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630D43E-DBCA-5348-81FF-742E58520D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F6F7C3-A0BE-B440-ADC8-EF55DDAF107E}" type="datetimeFigureOut">
              <a:rPr lang="en-US" smtClean="0"/>
              <a:t>10/13/26</a:t>
            </a:fld>
            <a:endParaRPr lang="en-US"/>
          </a:p>
        </p:txBody>
      </p:sp>
      <p:sp>
        <p:nvSpPr>
          <p:cNvPr id="4" name="Footer Placeholder 3">
            <a:extLst>
              <a:ext uri="{FF2B5EF4-FFF2-40B4-BE49-F238E27FC236}">
                <a16:creationId xmlns:a16="http://schemas.microsoft.com/office/drawing/2014/main" id="{68C069F0-3A74-1F44-AC7D-520F0859BB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5369EE-3C16-C24E-9ECD-EF2074A4E8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8B3519-57E7-9C49-9685-8E3A641D3E74}" type="slidenum">
              <a:rPr lang="en-US" smtClean="0"/>
              <a:t>‹#›</a:t>
            </a:fld>
            <a:endParaRPr lang="en-US"/>
          </a:p>
        </p:txBody>
      </p:sp>
    </p:spTree>
    <p:extLst>
      <p:ext uri="{BB962C8B-B14F-4D97-AF65-F5344CB8AC3E}">
        <p14:creationId xmlns:p14="http://schemas.microsoft.com/office/powerpoint/2010/main" val="3327983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BD102-E0A3-7B47-B69D-1FEFC448994D}" type="datetimeFigureOut">
              <a:rPr lang="en-US" smtClean="0"/>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209D4F-CB1A-174E-A346-D8903552E893}" type="slidenum">
              <a:rPr lang="en-US" smtClean="0"/>
              <a:t>‹#›</a:t>
            </a:fld>
            <a:endParaRPr lang="en-US"/>
          </a:p>
        </p:txBody>
      </p:sp>
    </p:spTree>
    <p:extLst>
      <p:ext uri="{BB962C8B-B14F-4D97-AF65-F5344CB8AC3E}">
        <p14:creationId xmlns:p14="http://schemas.microsoft.com/office/powerpoint/2010/main" val="3598258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www.cndoctor.ca</a:t>
            </a:r>
            <a:r>
              <a:rPr lang="en-US" dirty="0"/>
              <a:t>/the-endocannabinoid-systems-role-in-pain-and-inflammation/</a:t>
            </a:r>
          </a:p>
        </p:txBody>
      </p:sp>
      <p:sp>
        <p:nvSpPr>
          <p:cNvPr id="4" name="Slide Number Placeholder 3"/>
          <p:cNvSpPr>
            <a:spLocks noGrp="1"/>
          </p:cNvSpPr>
          <p:nvPr>
            <p:ph type="sldNum" sz="quarter" idx="5"/>
          </p:nvPr>
        </p:nvSpPr>
        <p:spPr/>
        <p:txBody>
          <a:bodyPr/>
          <a:lstStyle/>
          <a:p>
            <a:fld id="{2D209D4F-CB1A-174E-A346-D8903552E893}" type="slidenum">
              <a:rPr lang="en-US" smtClean="0"/>
              <a:t>11</a:t>
            </a:fld>
            <a:endParaRPr lang="en-US"/>
          </a:p>
        </p:txBody>
      </p:sp>
    </p:spTree>
    <p:extLst>
      <p:ext uri="{BB962C8B-B14F-4D97-AF65-F5344CB8AC3E}">
        <p14:creationId xmlns:p14="http://schemas.microsoft.com/office/powerpoint/2010/main" val="37268697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CAA5C1-1A03-0348-8350-1248D991ED72}"/>
              </a:ext>
            </a:extLst>
          </p:cNvPr>
          <p:cNvPicPr>
            <a:picLocks noChangeAspect="1"/>
          </p:cNvPicPr>
          <p:nvPr userDrawn="1"/>
        </p:nvPicPr>
        <p:blipFill>
          <a:blip r:embed="rId2"/>
          <a:stretch>
            <a:fillRect/>
          </a:stretch>
        </p:blipFill>
        <p:spPr>
          <a:xfrm>
            <a:off x="0" y="7520"/>
            <a:ext cx="12192000" cy="6858000"/>
          </a:xfrm>
          <a:prstGeom prst="rect">
            <a:avLst/>
          </a:prstGeom>
        </p:spPr>
      </p:pic>
      <p:sp>
        <p:nvSpPr>
          <p:cNvPr id="9" name="Text Placeholder 8">
            <a:extLst>
              <a:ext uri="{FF2B5EF4-FFF2-40B4-BE49-F238E27FC236}">
                <a16:creationId xmlns:a16="http://schemas.microsoft.com/office/drawing/2014/main" id="{0C741D8D-2E7F-7042-B39F-A20BD59D467E}"/>
              </a:ext>
            </a:extLst>
          </p:cNvPr>
          <p:cNvSpPr>
            <a:spLocks noGrp="1"/>
          </p:cNvSpPr>
          <p:nvPr>
            <p:ph type="body" sz="quarter" idx="10" hasCustomPrompt="1"/>
          </p:nvPr>
        </p:nvSpPr>
        <p:spPr>
          <a:xfrm>
            <a:off x="1554527" y="2219222"/>
            <a:ext cx="9082946" cy="988541"/>
          </a:xfrm>
        </p:spPr>
        <p:txBody>
          <a:bodyPr/>
          <a:lstStyle>
            <a:lvl1pPr marL="0" indent="0" algn="ctr">
              <a:buNone/>
              <a:defRPr sz="5400" b="1">
                <a:solidFill>
                  <a:schemeClr val="accent1">
                    <a:lumMod val="50000"/>
                  </a:schemeClr>
                </a:solidFill>
              </a:defRPr>
            </a:lvl1pPr>
          </a:lstStyle>
          <a:p>
            <a:pPr lvl="0"/>
            <a:r>
              <a:rPr lang="en-US" dirty="0"/>
              <a:t>TITLE</a:t>
            </a:r>
          </a:p>
        </p:txBody>
      </p:sp>
      <p:sp>
        <p:nvSpPr>
          <p:cNvPr id="11" name="Text Placeholder 10">
            <a:extLst>
              <a:ext uri="{FF2B5EF4-FFF2-40B4-BE49-F238E27FC236}">
                <a16:creationId xmlns:a16="http://schemas.microsoft.com/office/drawing/2014/main" id="{583D6852-8BC9-E042-ABBA-6CAC4F42DB6B}"/>
              </a:ext>
            </a:extLst>
          </p:cNvPr>
          <p:cNvSpPr>
            <a:spLocks noGrp="1"/>
          </p:cNvSpPr>
          <p:nvPr>
            <p:ph type="body" sz="quarter" idx="11" hasCustomPrompt="1"/>
          </p:nvPr>
        </p:nvSpPr>
        <p:spPr>
          <a:xfrm>
            <a:off x="1974850" y="3207763"/>
            <a:ext cx="8242300" cy="574675"/>
          </a:xfrm>
        </p:spPr>
        <p:txBody>
          <a:bodyPr/>
          <a:lstStyle>
            <a:lvl1pPr marL="0" indent="0" algn="ctr">
              <a:buNone/>
              <a:defRPr>
                <a:solidFill>
                  <a:srgbClr val="00B0F0"/>
                </a:solidFill>
              </a:defRPr>
            </a:lvl1pPr>
          </a:lstStyle>
          <a:p>
            <a:pPr lvl="0"/>
            <a:r>
              <a:rPr lang="en-US" dirty="0"/>
              <a:t>Subtitle</a:t>
            </a:r>
          </a:p>
        </p:txBody>
      </p:sp>
      <p:pic>
        <p:nvPicPr>
          <p:cNvPr id="13" name="Picture 12">
            <a:extLst>
              <a:ext uri="{FF2B5EF4-FFF2-40B4-BE49-F238E27FC236}">
                <a16:creationId xmlns:a16="http://schemas.microsoft.com/office/drawing/2014/main" id="{4FF74FBF-5DBD-C348-9637-C121308ADEFE}"/>
              </a:ext>
            </a:extLst>
          </p:cNvPr>
          <p:cNvPicPr>
            <a:picLocks noChangeAspect="1"/>
          </p:cNvPicPr>
          <p:nvPr userDrawn="1"/>
        </p:nvPicPr>
        <p:blipFill>
          <a:blip r:embed="rId3"/>
          <a:stretch>
            <a:fillRect/>
          </a:stretch>
        </p:blipFill>
        <p:spPr>
          <a:xfrm>
            <a:off x="3562519" y="4144507"/>
            <a:ext cx="5240215" cy="2081729"/>
          </a:xfrm>
          <a:prstGeom prst="rect">
            <a:avLst/>
          </a:prstGeom>
        </p:spPr>
      </p:pic>
    </p:spTree>
    <p:extLst>
      <p:ext uri="{BB962C8B-B14F-4D97-AF65-F5344CB8AC3E}">
        <p14:creationId xmlns:p14="http://schemas.microsoft.com/office/powerpoint/2010/main" val="992366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73E31E-D1E7-FE46-A3D3-A1396F7F863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7">
            <a:extLst>
              <a:ext uri="{FF2B5EF4-FFF2-40B4-BE49-F238E27FC236}">
                <a16:creationId xmlns:a16="http://schemas.microsoft.com/office/drawing/2014/main" id="{27DA1F68-FA20-EE4A-9B17-865BE23A4014}"/>
              </a:ext>
            </a:extLst>
          </p:cNvPr>
          <p:cNvSpPr>
            <a:spLocks noGrp="1"/>
          </p:cNvSpPr>
          <p:nvPr>
            <p:ph sz="quarter" idx="10"/>
          </p:nvPr>
        </p:nvSpPr>
        <p:spPr>
          <a:xfrm>
            <a:off x="650204" y="1259922"/>
            <a:ext cx="10316674" cy="46773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a:extLst>
              <a:ext uri="{FF2B5EF4-FFF2-40B4-BE49-F238E27FC236}">
                <a16:creationId xmlns:a16="http://schemas.microsoft.com/office/drawing/2014/main" id="{2F4C62BB-376F-4740-BC78-909CBEDC176E}"/>
              </a:ext>
            </a:extLst>
          </p:cNvPr>
          <p:cNvSpPr>
            <a:spLocks noGrp="1"/>
          </p:cNvSpPr>
          <p:nvPr>
            <p:ph type="body" sz="quarter" idx="11" hasCustomPrompt="1"/>
          </p:nvPr>
        </p:nvSpPr>
        <p:spPr>
          <a:xfrm>
            <a:off x="515451" y="187448"/>
            <a:ext cx="8561172" cy="515937"/>
          </a:xfrm>
        </p:spPr>
        <p:txBody>
          <a:bodyPr>
            <a:noAutofit/>
          </a:bodyPr>
          <a:lstStyle>
            <a:lvl1pPr marL="0" indent="0">
              <a:buNone/>
              <a:defRPr sz="4400" b="1">
                <a:solidFill>
                  <a:schemeClr val="accent1">
                    <a:lumMod val="50000"/>
                  </a:schemeClr>
                </a:solidFill>
              </a:defRPr>
            </a:lvl1pPr>
          </a:lstStyle>
          <a:p>
            <a:pPr lvl="0"/>
            <a:r>
              <a:rPr lang="en-US" dirty="0"/>
              <a:t>Slide Title</a:t>
            </a:r>
          </a:p>
        </p:txBody>
      </p:sp>
      <p:sp>
        <p:nvSpPr>
          <p:cNvPr id="14" name="Rectangle 13">
            <a:extLst>
              <a:ext uri="{FF2B5EF4-FFF2-40B4-BE49-F238E27FC236}">
                <a16:creationId xmlns:a16="http://schemas.microsoft.com/office/drawing/2014/main" id="{C025AB16-DA74-F34F-AB87-1DE9DE2B709A}"/>
              </a:ext>
            </a:extLst>
          </p:cNvPr>
          <p:cNvSpPr/>
          <p:nvPr userDrawn="1"/>
        </p:nvSpPr>
        <p:spPr>
          <a:xfrm>
            <a:off x="9823938" y="187448"/>
            <a:ext cx="2145324" cy="515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C3742652-8329-1E4D-965C-BC385CE2A305}"/>
              </a:ext>
            </a:extLst>
          </p:cNvPr>
          <p:cNvPicPr>
            <a:picLocks noChangeAspect="1"/>
          </p:cNvPicPr>
          <p:nvPr userDrawn="1"/>
        </p:nvPicPr>
        <p:blipFill>
          <a:blip r:embed="rId3"/>
          <a:stretch>
            <a:fillRect/>
          </a:stretch>
        </p:blipFill>
        <p:spPr>
          <a:xfrm>
            <a:off x="9587936" y="72159"/>
            <a:ext cx="2488378" cy="746513"/>
          </a:xfrm>
          <a:prstGeom prst="rect">
            <a:avLst/>
          </a:prstGeom>
        </p:spPr>
      </p:pic>
      <p:sp>
        <p:nvSpPr>
          <p:cNvPr id="4" name="Slide Number Placeholder 3">
            <a:extLst>
              <a:ext uri="{FF2B5EF4-FFF2-40B4-BE49-F238E27FC236}">
                <a16:creationId xmlns:a16="http://schemas.microsoft.com/office/drawing/2014/main" id="{C48B1AE0-B21F-F545-916E-41898E0ADF1B}"/>
              </a:ext>
            </a:extLst>
          </p:cNvPr>
          <p:cNvSpPr>
            <a:spLocks noGrp="1"/>
          </p:cNvSpPr>
          <p:nvPr>
            <p:ph type="sldNum" sz="quarter" idx="14"/>
          </p:nvPr>
        </p:nvSpPr>
        <p:spPr>
          <a:xfrm>
            <a:off x="9823938" y="6356350"/>
            <a:ext cx="1529862" cy="365125"/>
          </a:xfrm>
        </p:spPr>
        <p:txBody>
          <a:bodyPr/>
          <a:lstStyle>
            <a:lvl1pPr>
              <a:defRPr sz="1000">
                <a:solidFill>
                  <a:schemeClr val="bg2">
                    <a:lumMod val="50000"/>
                  </a:schemeClr>
                </a:solidFill>
              </a:defRPr>
            </a:lvl1pPr>
          </a:lstStyle>
          <a:p>
            <a:fld id="{B5B96711-B245-464A-8F75-18F884AA661A}" type="slidenum">
              <a:rPr lang="en-US" smtClean="0"/>
              <a:pPr/>
              <a:t>‹#›</a:t>
            </a:fld>
            <a:endParaRPr lang="en-US" dirty="0"/>
          </a:p>
        </p:txBody>
      </p:sp>
      <p:sp>
        <p:nvSpPr>
          <p:cNvPr id="2" name="Date Placeholder 1">
            <a:extLst>
              <a:ext uri="{FF2B5EF4-FFF2-40B4-BE49-F238E27FC236}">
                <a16:creationId xmlns:a16="http://schemas.microsoft.com/office/drawing/2014/main" id="{76848A22-7E9C-DE46-B84F-F69D08D98F81}"/>
              </a:ext>
            </a:extLst>
          </p:cNvPr>
          <p:cNvSpPr>
            <a:spLocks noGrp="1"/>
          </p:cNvSpPr>
          <p:nvPr>
            <p:ph type="dt" sz="half" idx="12"/>
          </p:nvPr>
        </p:nvSpPr>
        <p:spPr>
          <a:xfrm>
            <a:off x="838200" y="6356350"/>
            <a:ext cx="894347" cy="365125"/>
          </a:xfrm>
        </p:spPr>
        <p:txBody>
          <a:bodyPr/>
          <a:lstStyle>
            <a:lvl1pPr>
              <a:defRPr sz="1000">
                <a:solidFill>
                  <a:schemeClr val="bg2">
                    <a:lumMod val="50000"/>
                  </a:schemeClr>
                </a:solidFill>
              </a:defRPr>
            </a:lvl1pPr>
          </a:lstStyle>
          <a:p>
            <a:fld id="{00E0C767-4296-A746-8E60-A0FCFA8E9421}" type="datetime1">
              <a:rPr lang="en-US" smtClean="0"/>
              <a:t>10/13/26</a:t>
            </a:fld>
            <a:endParaRPr lang="en-US" dirty="0"/>
          </a:p>
        </p:txBody>
      </p:sp>
      <p:sp>
        <p:nvSpPr>
          <p:cNvPr id="11" name="Text Placeholder 10">
            <a:extLst>
              <a:ext uri="{FF2B5EF4-FFF2-40B4-BE49-F238E27FC236}">
                <a16:creationId xmlns:a16="http://schemas.microsoft.com/office/drawing/2014/main" id="{15EC0C8E-1030-E445-9771-5F694159E88A}"/>
              </a:ext>
            </a:extLst>
          </p:cNvPr>
          <p:cNvSpPr>
            <a:spLocks noGrp="1"/>
          </p:cNvSpPr>
          <p:nvPr>
            <p:ph type="body" sz="quarter" idx="15" hasCustomPrompt="1"/>
          </p:nvPr>
        </p:nvSpPr>
        <p:spPr>
          <a:xfrm>
            <a:off x="4006850" y="6452350"/>
            <a:ext cx="4178300" cy="277813"/>
          </a:xfrm>
        </p:spPr>
        <p:txBody>
          <a:bodyPr>
            <a:normAutofit/>
          </a:bodyPr>
          <a:lstStyle>
            <a:lvl1pPr marL="0" indent="0" algn="ctr">
              <a:buNone/>
              <a:defRPr sz="1000">
                <a:solidFill>
                  <a:schemeClr val="bg2">
                    <a:lumMod val="50000"/>
                  </a:schemeClr>
                </a:solidFill>
              </a:defRPr>
            </a:lvl1pPr>
          </a:lstStyle>
          <a:p>
            <a:pPr lvl="0"/>
            <a:r>
              <a:rPr lang="en-US" sz="1000" dirty="0"/>
              <a:t>NORTHWESTERN HEALTH SCIENCES UNIVERSITY / </a:t>
            </a:r>
            <a:r>
              <a:rPr lang="en-US" sz="1000" dirty="0" err="1"/>
              <a:t>nwhealth.edu</a:t>
            </a:r>
            <a:endParaRPr lang="en-US" dirty="0"/>
          </a:p>
        </p:txBody>
      </p:sp>
    </p:spTree>
    <p:extLst>
      <p:ext uri="{BB962C8B-B14F-4D97-AF65-F5344CB8AC3E}">
        <p14:creationId xmlns:p14="http://schemas.microsoft.com/office/powerpoint/2010/main" val="9260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D40D82-0E7D-C347-B263-0259CC0A6BF6}"/>
              </a:ext>
            </a:extLst>
          </p:cNvPr>
          <p:cNvSpPr>
            <a:spLocks noGrp="1"/>
          </p:cNvSpPr>
          <p:nvPr>
            <p:ph type="dt" sz="half" idx="10"/>
          </p:nvPr>
        </p:nvSpPr>
        <p:spPr/>
        <p:txBody>
          <a:bodyPr/>
          <a:lstStyle/>
          <a:p>
            <a:fld id="{6A015BD9-DFBF-6940-B518-9D71823CAB1C}" type="datetime1">
              <a:rPr lang="en-US" smtClean="0"/>
              <a:t>10/13/26</a:t>
            </a:fld>
            <a:endParaRPr lang="en-US"/>
          </a:p>
        </p:txBody>
      </p:sp>
      <p:sp>
        <p:nvSpPr>
          <p:cNvPr id="3" name="Footer Placeholder 2">
            <a:extLst>
              <a:ext uri="{FF2B5EF4-FFF2-40B4-BE49-F238E27FC236}">
                <a16:creationId xmlns:a16="http://schemas.microsoft.com/office/drawing/2014/main" id="{A6698FED-0376-7E48-B9B0-5A314D481D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35947-D4CA-7B46-A813-FB3750FAF05E}"/>
              </a:ext>
            </a:extLst>
          </p:cNvPr>
          <p:cNvSpPr>
            <a:spLocks noGrp="1"/>
          </p:cNvSpPr>
          <p:nvPr>
            <p:ph type="sldNum" sz="quarter" idx="12"/>
          </p:nvPr>
        </p:nvSpPr>
        <p:spPr/>
        <p:txBody>
          <a:bodyPr/>
          <a:lstStyle/>
          <a:p>
            <a:fld id="{B5B96711-B245-464A-8F75-18F884AA661A}" type="slidenum">
              <a:rPr lang="en-US" smtClean="0"/>
              <a:t>‹#›</a:t>
            </a:fld>
            <a:endParaRPr lang="en-US"/>
          </a:p>
        </p:txBody>
      </p:sp>
    </p:spTree>
    <p:extLst>
      <p:ext uri="{BB962C8B-B14F-4D97-AF65-F5344CB8AC3E}">
        <p14:creationId xmlns:p14="http://schemas.microsoft.com/office/powerpoint/2010/main" val="10800982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721C8A-6771-D445-AAAD-5C5FBFC440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1AFFBD-2DB0-0942-86D7-CED0C33272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3A5B31-5C35-C14E-A8CF-24A1A2C666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1D8EE7-82CF-C847-93DC-D0F3843FF1C8}" type="datetime1">
              <a:rPr lang="en-US" smtClean="0"/>
              <a:t>10/13/26</a:t>
            </a:fld>
            <a:endParaRPr lang="en-US"/>
          </a:p>
        </p:txBody>
      </p:sp>
      <p:sp>
        <p:nvSpPr>
          <p:cNvPr id="5" name="Footer Placeholder 4">
            <a:extLst>
              <a:ext uri="{FF2B5EF4-FFF2-40B4-BE49-F238E27FC236}">
                <a16:creationId xmlns:a16="http://schemas.microsoft.com/office/drawing/2014/main" id="{60AEFD26-9715-F947-95F2-7A58FF2546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A0C2CF-4173-5646-9F1D-471E5FB79D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96711-B245-464A-8F75-18F884AA661A}" type="slidenum">
              <a:rPr lang="en-US" smtClean="0"/>
              <a:t>‹#›</a:t>
            </a:fld>
            <a:endParaRPr lang="en-US"/>
          </a:p>
        </p:txBody>
      </p:sp>
    </p:spTree>
    <p:extLst>
      <p:ext uri="{BB962C8B-B14F-4D97-AF65-F5344CB8AC3E}">
        <p14:creationId xmlns:p14="http://schemas.microsoft.com/office/powerpoint/2010/main" val="2710835061"/>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5"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3B41D1-62C0-7C4D-8A98-37F14CE67803}"/>
              </a:ext>
            </a:extLst>
          </p:cNvPr>
          <p:cNvSpPr>
            <a:spLocks noGrp="1"/>
          </p:cNvSpPr>
          <p:nvPr>
            <p:ph type="body" sz="quarter" idx="10"/>
          </p:nvPr>
        </p:nvSpPr>
        <p:spPr/>
        <p:txBody>
          <a:bodyPr>
            <a:normAutofit fontScale="70000" lnSpcReduction="20000"/>
          </a:bodyPr>
          <a:lstStyle/>
          <a:p>
            <a:r>
              <a:rPr lang="en-US" dirty="0"/>
              <a:t>Endocannabinoid System and </a:t>
            </a:r>
            <a:r>
              <a:rPr lang="en-US" dirty="0" err="1"/>
              <a:t>Phytocannabinoids</a:t>
            </a:r>
            <a:r>
              <a:rPr lang="en-US" dirty="0"/>
              <a:t> </a:t>
            </a:r>
          </a:p>
        </p:txBody>
      </p:sp>
      <p:sp>
        <p:nvSpPr>
          <p:cNvPr id="3" name="Text Placeholder 2">
            <a:extLst>
              <a:ext uri="{FF2B5EF4-FFF2-40B4-BE49-F238E27FC236}">
                <a16:creationId xmlns:a16="http://schemas.microsoft.com/office/drawing/2014/main" id="{77E917FC-A76C-DD40-BFA3-9B35E42BFF3A}"/>
              </a:ext>
            </a:extLst>
          </p:cNvPr>
          <p:cNvSpPr>
            <a:spLocks noGrp="1"/>
          </p:cNvSpPr>
          <p:nvPr>
            <p:ph type="body" sz="quarter" idx="11"/>
          </p:nvPr>
        </p:nvSpPr>
        <p:spPr>
          <a:xfrm>
            <a:off x="1974850" y="3207763"/>
            <a:ext cx="8242300" cy="1375812"/>
          </a:xfrm>
        </p:spPr>
        <p:txBody>
          <a:bodyPr>
            <a:normAutofit/>
          </a:bodyPr>
          <a:lstStyle/>
          <a:p>
            <a:r>
              <a:rPr lang="en-US" dirty="0"/>
              <a:t>Medical Marijuana Oversight Committee</a:t>
            </a:r>
          </a:p>
        </p:txBody>
      </p:sp>
    </p:spTree>
    <p:extLst>
      <p:ext uri="{BB962C8B-B14F-4D97-AF65-F5344CB8AC3E}">
        <p14:creationId xmlns:p14="http://schemas.microsoft.com/office/powerpoint/2010/main" val="2634609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515AF9-C451-AA4D-A2CD-2B50A9010A72}"/>
              </a:ext>
            </a:extLst>
          </p:cNvPr>
          <p:cNvSpPr>
            <a:spLocks noGrp="1"/>
          </p:cNvSpPr>
          <p:nvPr>
            <p:ph sz="quarter" idx="10"/>
          </p:nvPr>
        </p:nvSpPr>
        <p:spPr/>
        <p:txBody>
          <a:bodyPr>
            <a:normAutofit/>
          </a:bodyPr>
          <a:lstStyle/>
          <a:p>
            <a:r>
              <a:rPr lang="en-US" b="1" dirty="0"/>
              <a:t>Jeremy Barthels, MS, DC</a:t>
            </a:r>
          </a:p>
          <a:p>
            <a:pPr lvl="1"/>
            <a:r>
              <a:rPr lang="en-US" dirty="0"/>
              <a:t>Department Chair at NWHSU</a:t>
            </a:r>
          </a:p>
          <a:p>
            <a:pPr lvl="1"/>
            <a:r>
              <a:rPr lang="en-US" dirty="0"/>
              <a:t>NWSHU Associate Faculty Member- Basic Sciences</a:t>
            </a:r>
          </a:p>
          <a:p>
            <a:pPr lvl="1"/>
            <a:r>
              <a:rPr lang="en-US" dirty="0"/>
              <a:t>Chronic Pain Patient</a:t>
            </a:r>
          </a:p>
          <a:p>
            <a:pPr lvl="1"/>
            <a:r>
              <a:rPr lang="en-US" dirty="0"/>
              <a:t>Do not have advance degrees or direct research in this area</a:t>
            </a:r>
          </a:p>
          <a:p>
            <a:pPr marL="457200" lvl="1" indent="0">
              <a:buNone/>
            </a:pPr>
            <a:endParaRPr lang="en-US" dirty="0"/>
          </a:p>
          <a:p>
            <a:pPr marL="0" indent="0">
              <a:buNone/>
            </a:pPr>
            <a:r>
              <a:rPr lang="en-US" sz="2400" i="1" dirty="0"/>
              <a:t>I want to clarify that while I am a department chair and faculty member at Northwestern Health Sciences University, I am participating today in my individual capacity. The educational content and views expressed in this presentation are my own and do not necessarily reflect those of the University. My participation does not imply University endorsement.</a:t>
            </a:r>
          </a:p>
          <a:p>
            <a:endParaRPr lang="en-US" dirty="0"/>
          </a:p>
          <a:p>
            <a:endParaRPr lang="en-US" dirty="0"/>
          </a:p>
        </p:txBody>
      </p:sp>
      <p:sp>
        <p:nvSpPr>
          <p:cNvPr id="3" name="Text Placeholder 2">
            <a:extLst>
              <a:ext uri="{FF2B5EF4-FFF2-40B4-BE49-F238E27FC236}">
                <a16:creationId xmlns:a16="http://schemas.microsoft.com/office/drawing/2014/main" id="{E80F5B4A-D4C4-9B46-97EE-F6A9658A99CF}"/>
              </a:ext>
            </a:extLst>
          </p:cNvPr>
          <p:cNvSpPr>
            <a:spLocks noGrp="1"/>
          </p:cNvSpPr>
          <p:nvPr>
            <p:ph type="body" sz="quarter" idx="11"/>
          </p:nvPr>
        </p:nvSpPr>
        <p:spPr>
          <a:xfrm>
            <a:off x="515450" y="187448"/>
            <a:ext cx="9425991" cy="515937"/>
          </a:xfrm>
        </p:spPr>
        <p:txBody>
          <a:bodyPr/>
          <a:lstStyle/>
          <a:p>
            <a:r>
              <a:rPr lang="en-US" sz="4000" dirty="0"/>
              <a:t>Introduction</a:t>
            </a:r>
          </a:p>
        </p:txBody>
      </p:sp>
      <p:sp>
        <p:nvSpPr>
          <p:cNvPr id="4" name="Slide Number Placeholder 3">
            <a:extLst>
              <a:ext uri="{FF2B5EF4-FFF2-40B4-BE49-F238E27FC236}">
                <a16:creationId xmlns:a16="http://schemas.microsoft.com/office/drawing/2014/main" id="{C213E357-00F5-3F43-A8F2-726DA6B041AB}"/>
              </a:ext>
            </a:extLst>
          </p:cNvPr>
          <p:cNvSpPr>
            <a:spLocks noGrp="1"/>
          </p:cNvSpPr>
          <p:nvPr>
            <p:ph type="sldNum" sz="quarter" idx="14"/>
          </p:nvPr>
        </p:nvSpPr>
        <p:spPr/>
        <p:txBody>
          <a:bodyPr/>
          <a:lstStyle/>
          <a:p>
            <a:fld id="{B5B96711-B245-464A-8F75-18F884AA661A}" type="slidenum">
              <a:rPr lang="en-US" smtClean="0"/>
              <a:pPr/>
              <a:t>2</a:t>
            </a:fld>
            <a:endParaRPr lang="en-US" dirty="0"/>
          </a:p>
        </p:txBody>
      </p:sp>
      <p:sp>
        <p:nvSpPr>
          <p:cNvPr id="5" name="Text Placeholder 4">
            <a:extLst>
              <a:ext uri="{FF2B5EF4-FFF2-40B4-BE49-F238E27FC236}">
                <a16:creationId xmlns:a16="http://schemas.microsoft.com/office/drawing/2014/main" id="{2E1464DF-761B-DA46-A263-6E36AF350CAE}"/>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73221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5A20DB-7471-3B7B-0EC0-3E5BD0932AA0}"/>
              </a:ext>
            </a:extLst>
          </p:cNvPr>
          <p:cNvSpPr>
            <a:spLocks noGrp="1"/>
          </p:cNvSpPr>
          <p:nvPr>
            <p:ph sz="quarter" idx="10"/>
          </p:nvPr>
        </p:nvSpPr>
        <p:spPr/>
        <p:txBody>
          <a:bodyPr/>
          <a:lstStyle/>
          <a:p>
            <a:r>
              <a:rPr lang="en-US" b="1" dirty="0"/>
              <a:t>A naturally occurring system within our body composed of</a:t>
            </a:r>
          </a:p>
          <a:p>
            <a:pPr lvl="1"/>
            <a:r>
              <a:rPr lang="en-US" dirty="0"/>
              <a:t>Endocannabinoids</a:t>
            </a:r>
          </a:p>
          <a:p>
            <a:pPr lvl="1"/>
            <a:r>
              <a:rPr lang="en-US" dirty="0"/>
              <a:t>Receptors</a:t>
            </a:r>
          </a:p>
          <a:p>
            <a:pPr lvl="1"/>
            <a:r>
              <a:rPr lang="en-US" dirty="0"/>
              <a:t>Enzymes</a:t>
            </a:r>
            <a:br>
              <a:rPr lang="en-US" b="1" dirty="0"/>
            </a:br>
            <a:endParaRPr lang="en-US" b="1" dirty="0"/>
          </a:p>
          <a:p>
            <a:r>
              <a:rPr lang="en-US" b="1" dirty="0"/>
              <a:t>ECS acts as one of the </a:t>
            </a:r>
            <a:r>
              <a:rPr lang="en-US" b="1" dirty="0">
                <a:solidFill>
                  <a:srgbClr val="FF0000"/>
                </a:solidFill>
              </a:rPr>
              <a:t>body’s main homeostatic regulators</a:t>
            </a:r>
          </a:p>
          <a:p>
            <a:pPr lvl="1"/>
            <a:r>
              <a:rPr lang="en-US" dirty="0"/>
              <a:t>Nervous system coordinates communication</a:t>
            </a:r>
          </a:p>
          <a:p>
            <a:pPr lvl="1"/>
            <a:r>
              <a:rPr lang="en-US" dirty="0"/>
              <a:t>Endocrine system regulates growth and metabolism</a:t>
            </a:r>
          </a:p>
          <a:p>
            <a:pPr lvl="1"/>
            <a:r>
              <a:rPr lang="en-US" dirty="0"/>
              <a:t>Endocannabinoid system fine-tunes them both</a:t>
            </a:r>
          </a:p>
        </p:txBody>
      </p:sp>
      <p:sp>
        <p:nvSpPr>
          <p:cNvPr id="3" name="Text Placeholder 2">
            <a:extLst>
              <a:ext uri="{FF2B5EF4-FFF2-40B4-BE49-F238E27FC236}">
                <a16:creationId xmlns:a16="http://schemas.microsoft.com/office/drawing/2014/main" id="{79789C9E-FF7D-0461-F22C-7F7B5FB5036D}"/>
              </a:ext>
            </a:extLst>
          </p:cNvPr>
          <p:cNvSpPr>
            <a:spLocks noGrp="1"/>
          </p:cNvSpPr>
          <p:nvPr>
            <p:ph type="body" sz="quarter" idx="11"/>
          </p:nvPr>
        </p:nvSpPr>
        <p:spPr/>
        <p:txBody>
          <a:bodyPr/>
          <a:lstStyle/>
          <a:p>
            <a:r>
              <a:rPr lang="en-US" dirty="0"/>
              <a:t>Endocannabinoid System (ECS)</a:t>
            </a:r>
          </a:p>
        </p:txBody>
      </p:sp>
      <p:sp>
        <p:nvSpPr>
          <p:cNvPr id="4" name="Slide Number Placeholder 3">
            <a:extLst>
              <a:ext uri="{FF2B5EF4-FFF2-40B4-BE49-F238E27FC236}">
                <a16:creationId xmlns:a16="http://schemas.microsoft.com/office/drawing/2014/main" id="{3C0D3E7B-1E03-3774-239B-C6EB7C5E875E}"/>
              </a:ext>
            </a:extLst>
          </p:cNvPr>
          <p:cNvSpPr>
            <a:spLocks noGrp="1"/>
          </p:cNvSpPr>
          <p:nvPr>
            <p:ph type="sldNum" sz="quarter" idx="14"/>
          </p:nvPr>
        </p:nvSpPr>
        <p:spPr/>
        <p:txBody>
          <a:bodyPr/>
          <a:lstStyle/>
          <a:p>
            <a:fld id="{B5B96711-B245-464A-8F75-18F884AA661A}" type="slidenum">
              <a:rPr lang="en-US" smtClean="0"/>
              <a:pPr/>
              <a:t>3</a:t>
            </a:fld>
            <a:endParaRPr lang="en-US" dirty="0"/>
          </a:p>
        </p:txBody>
      </p:sp>
      <p:sp>
        <p:nvSpPr>
          <p:cNvPr id="5" name="Text Placeholder 4">
            <a:extLst>
              <a:ext uri="{FF2B5EF4-FFF2-40B4-BE49-F238E27FC236}">
                <a16:creationId xmlns:a16="http://schemas.microsoft.com/office/drawing/2014/main" id="{A79B598F-A154-1C2E-B989-B9B86B2A7E1B}"/>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65264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065296-F4CF-671B-4FBF-DE4920F0747C}"/>
              </a:ext>
            </a:extLst>
          </p:cNvPr>
          <p:cNvSpPr>
            <a:spLocks noGrp="1"/>
          </p:cNvSpPr>
          <p:nvPr>
            <p:ph sz="quarter" idx="10"/>
          </p:nvPr>
        </p:nvSpPr>
        <p:spPr/>
        <p:txBody>
          <a:bodyPr>
            <a:normAutofit lnSpcReduction="10000"/>
          </a:bodyPr>
          <a:lstStyle/>
          <a:p>
            <a:pPr marL="0" indent="0" algn="ctr">
              <a:buNone/>
            </a:pPr>
            <a:r>
              <a:rPr lang="en-US" b="1" u="sng" dirty="0"/>
              <a:t>Functions/Modulation/Influences of the ECS Include</a:t>
            </a:r>
            <a:br>
              <a:rPr lang="en-US" b="1" u="sng" dirty="0"/>
            </a:br>
            <a:endParaRPr lang="en-US" b="1" dirty="0"/>
          </a:p>
          <a:p>
            <a:r>
              <a:rPr lang="en-US" b="1" dirty="0"/>
              <a:t>Neurotransmitter Synaptic Release</a:t>
            </a:r>
            <a:endParaRPr lang="en-US" sz="2400" dirty="0"/>
          </a:p>
          <a:p>
            <a:r>
              <a:rPr lang="en-US" b="1" dirty="0"/>
              <a:t>Immune System Response and Inflammation Processes </a:t>
            </a:r>
          </a:p>
          <a:p>
            <a:r>
              <a:rPr lang="en-US" b="1" dirty="0"/>
              <a:t>Pain Perception</a:t>
            </a:r>
            <a:endParaRPr lang="en-US" sz="2000" b="1" dirty="0"/>
          </a:p>
          <a:p>
            <a:r>
              <a:rPr lang="en-US" b="1" dirty="0"/>
              <a:t>Appetite and Metabolism Regulation</a:t>
            </a:r>
          </a:p>
          <a:p>
            <a:r>
              <a:rPr lang="en-US" b="1" dirty="0"/>
              <a:t>Mood, Emotional, Sensory Awareness, Stress Regulation, and Time Perception</a:t>
            </a:r>
          </a:p>
          <a:p>
            <a:r>
              <a:rPr lang="en-US" b="1" dirty="0"/>
              <a:t>Wake/Sleep Cycles</a:t>
            </a:r>
          </a:p>
          <a:p>
            <a:r>
              <a:rPr lang="en-US" b="1" dirty="0"/>
              <a:t>Memory and Learning</a:t>
            </a:r>
            <a:endParaRPr lang="en-US" dirty="0"/>
          </a:p>
          <a:p>
            <a:endParaRPr lang="en-US" dirty="0"/>
          </a:p>
        </p:txBody>
      </p:sp>
      <p:sp>
        <p:nvSpPr>
          <p:cNvPr id="3" name="Text Placeholder 2">
            <a:extLst>
              <a:ext uri="{FF2B5EF4-FFF2-40B4-BE49-F238E27FC236}">
                <a16:creationId xmlns:a16="http://schemas.microsoft.com/office/drawing/2014/main" id="{C43F106D-6D8D-71BD-FD8E-A4E25D7B40F4}"/>
              </a:ext>
            </a:extLst>
          </p:cNvPr>
          <p:cNvSpPr>
            <a:spLocks noGrp="1"/>
          </p:cNvSpPr>
          <p:nvPr>
            <p:ph type="body" sz="quarter" idx="11"/>
          </p:nvPr>
        </p:nvSpPr>
        <p:spPr/>
        <p:txBody>
          <a:bodyPr/>
          <a:lstStyle/>
          <a:p>
            <a:r>
              <a:rPr lang="en-US" dirty="0"/>
              <a:t>ECS: Function</a:t>
            </a:r>
          </a:p>
        </p:txBody>
      </p:sp>
      <p:sp>
        <p:nvSpPr>
          <p:cNvPr id="4" name="Slide Number Placeholder 3">
            <a:extLst>
              <a:ext uri="{FF2B5EF4-FFF2-40B4-BE49-F238E27FC236}">
                <a16:creationId xmlns:a16="http://schemas.microsoft.com/office/drawing/2014/main" id="{58C438A4-C3D1-6CD8-FF1A-A8920BBFCA05}"/>
              </a:ext>
            </a:extLst>
          </p:cNvPr>
          <p:cNvSpPr>
            <a:spLocks noGrp="1"/>
          </p:cNvSpPr>
          <p:nvPr>
            <p:ph type="sldNum" sz="quarter" idx="14"/>
          </p:nvPr>
        </p:nvSpPr>
        <p:spPr/>
        <p:txBody>
          <a:bodyPr/>
          <a:lstStyle/>
          <a:p>
            <a:fld id="{B5B96711-B245-464A-8F75-18F884AA661A}" type="slidenum">
              <a:rPr lang="en-US" smtClean="0"/>
              <a:pPr/>
              <a:t>4</a:t>
            </a:fld>
            <a:endParaRPr lang="en-US" dirty="0"/>
          </a:p>
        </p:txBody>
      </p:sp>
      <p:sp>
        <p:nvSpPr>
          <p:cNvPr id="5" name="Text Placeholder 4">
            <a:extLst>
              <a:ext uri="{FF2B5EF4-FFF2-40B4-BE49-F238E27FC236}">
                <a16:creationId xmlns:a16="http://schemas.microsoft.com/office/drawing/2014/main" id="{73E730C1-A375-10BA-CC17-ACCD3A9942D7}"/>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071195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C001FD-DFDA-AB41-B6DB-55EAC8E621FE}"/>
              </a:ext>
            </a:extLst>
          </p:cNvPr>
          <p:cNvSpPr>
            <a:spLocks noGrp="1"/>
          </p:cNvSpPr>
          <p:nvPr>
            <p:ph sz="quarter" idx="10"/>
          </p:nvPr>
        </p:nvSpPr>
        <p:spPr>
          <a:xfrm>
            <a:off x="515451" y="1163922"/>
            <a:ext cx="11186754" cy="5192428"/>
          </a:xfrm>
        </p:spPr>
        <p:txBody>
          <a:bodyPr>
            <a:normAutofit fontScale="92500" lnSpcReduction="20000"/>
          </a:bodyPr>
          <a:lstStyle/>
          <a:p>
            <a:r>
              <a:rPr lang="en-US" b="1" dirty="0"/>
              <a:t>1. Regulation</a:t>
            </a:r>
          </a:p>
          <a:p>
            <a:pPr lvl="1"/>
            <a:r>
              <a:rPr lang="en-US" dirty="0"/>
              <a:t>The ECS continuously fine tunes the activity of other physiological systems to maintain homeostasis </a:t>
            </a:r>
          </a:p>
          <a:p>
            <a:pPr lvl="1"/>
            <a:r>
              <a:rPr lang="en-US" dirty="0"/>
              <a:t>Modulates neuronal excitability, immune cell function, endocrine balance, and energy metabolism</a:t>
            </a:r>
          </a:p>
          <a:p>
            <a:pPr lvl="1"/>
            <a:r>
              <a:rPr lang="en-US" i="1" dirty="0">
                <a:solidFill>
                  <a:srgbClr val="0070C0"/>
                </a:solidFill>
              </a:rPr>
              <a:t>Assists in the management of homeostasis</a:t>
            </a:r>
            <a:br>
              <a:rPr lang="en-US" i="1" dirty="0">
                <a:solidFill>
                  <a:schemeClr val="accent6">
                    <a:lumMod val="75000"/>
                  </a:schemeClr>
                </a:solidFill>
              </a:rPr>
            </a:br>
            <a:endParaRPr lang="en-US" i="1" dirty="0">
              <a:solidFill>
                <a:schemeClr val="accent6">
                  <a:lumMod val="75000"/>
                </a:schemeClr>
              </a:solidFill>
            </a:endParaRPr>
          </a:p>
          <a:p>
            <a:r>
              <a:rPr lang="en-US" b="1" dirty="0"/>
              <a:t>2. Response</a:t>
            </a:r>
          </a:p>
          <a:p>
            <a:pPr lvl="1"/>
            <a:r>
              <a:rPr lang="en-US" dirty="0"/>
              <a:t>Synthesized on demand to respond locally to internal and external stressors</a:t>
            </a:r>
          </a:p>
          <a:p>
            <a:pPr lvl="1"/>
            <a:r>
              <a:rPr lang="en-US" dirty="0"/>
              <a:t>Modulate neurotransmitter and cytokine release- dampening overactivity</a:t>
            </a:r>
          </a:p>
          <a:p>
            <a:pPr lvl="1"/>
            <a:r>
              <a:rPr lang="en-US" i="1" dirty="0">
                <a:solidFill>
                  <a:srgbClr val="0070C0"/>
                </a:solidFill>
              </a:rPr>
              <a:t>In peripheral tissues- limits inflammation and immune overreaction</a:t>
            </a:r>
          </a:p>
          <a:p>
            <a:pPr lvl="1"/>
            <a:r>
              <a:rPr lang="en-US" i="1" dirty="0">
                <a:solidFill>
                  <a:srgbClr val="0070C0"/>
                </a:solidFill>
              </a:rPr>
              <a:t>In CNS- it prevents excitotoxicity and excessive stress signaling</a:t>
            </a:r>
            <a:br>
              <a:rPr lang="en-US" i="1" dirty="0">
                <a:solidFill>
                  <a:schemeClr val="accent6">
                    <a:lumMod val="75000"/>
                  </a:schemeClr>
                </a:solidFill>
              </a:rPr>
            </a:br>
            <a:endParaRPr lang="en-US" i="1" dirty="0">
              <a:solidFill>
                <a:schemeClr val="accent6">
                  <a:lumMod val="75000"/>
                </a:schemeClr>
              </a:solidFill>
            </a:endParaRPr>
          </a:p>
          <a:p>
            <a:r>
              <a:rPr lang="en-US" b="1" dirty="0"/>
              <a:t>3. Recovery</a:t>
            </a:r>
          </a:p>
          <a:p>
            <a:pPr lvl="1"/>
            <a:r>
              <a:rPr lang="en-US" dirty="0"/>
              <a:t>Promotes resilience and adaptation- regain homeostasis faster and efficiently</a:t>
            </a:r>
          </a:p>
          <a:p>
            <a:pPr lvl="1"/>
            <a:r>
              <a:rPr lang="en-US" dirty="0"/>
              <a:t>ECS ensures efficient recovery, preventing lingering inflammation and neural overactivation</a:t>
            </a:r>
          </a:p>
        </p:txBody>
      </p:sp>
      <p:sp>
        <p:nvSpPr>
          <p:cNvPr id="3" name="Text Placeholder 2">
            <a:extLst>
              <a:ext uri="{FF2B5EF4-FFF2-40B4-BE49-F238E27FC236}">
                <a16:creationId xmlns:a16="http://schemas.microsoft.com/office/drawing/2014/main" id="{3B2A9D2E-7DFA-02EB-82CA-7FCF2887868E}"/>
              </a:ext>
            </a:extLst>
          </p:cNvPr>
          <p:cNvSpPr>
            <a:spLocks noGrp="1"/>
          </p:cNvSpPr>
          <p:nvPr>
            <p:ph type="body" sz="quarter" idx="11"/>
          </p:nvPr>
        </p:nvSpPr>
        <p:spPr/>
        <p:txBody>
          <a:bodyPr/>
          <a:lstStyle/>
          <a:p>
            <a:r>
              <a:rPr lang="en-US" dirty="0"/>
              <a:t>ECS: Function</a:t>
            </a:r>
          </a:p>
        </p:txBody>
      </p:sp>
      <p:sp>
        <p:nvSpPr>
          <p:cNvPr id="4" name="Slide Number Placeholder 3">
            <a:extLst>
              <a:ext uri="{FF2B5EF4-FFF2-40B4-BE49-F238E27FC236}">
                <a16:creationId xmlns:a16="http://schemas.microsoft.com/office/drawing/2014/main" id="{4BDA9BA4-491A-4DB0-DDE9-B75224D9F54C}"/>
              </a:ext>
            </a:extLst>
          </p:cNvPr>
          <p:cNvSpPr>
            <a:spLocks noGrp="1"/>
          </p:cNvSpPr>
          <p:nvPr>
            <p:ph type="sldNum" sz="quarter" idx="14"/>
          </p:nvPr>
        </p:nvSpPr>
        <p:spPr/>
        <p:txBody>
          <a:bodyPr/>
          <a:lstStyle/>
          <a:p>
            <a:fld id="{B5B96711-B245-464A-8F75-18F884AA661A}" type="slidenum">
              <a:rPr lang="en-US" smtClean="0"/>
              <a:pPr/>
              <a:t>5</a:t>
            </a:fld>
            <a:endParaRPr lang="en-US" dirty="0"/>
          </a:p>
        </p:txBody>
      </p:sp>
      <p:sp>
        <p:nvSpPr>
          <p:cNvPr id="5" name="Text Placeholder 4">
            <a:extLst>
              <a:ext uri="{FF2B5EF4-FFF2-40B4-BE49-F238E27FC236}">
                <a16:creationId xmlns:a16="http://schemas.microsoft.com/office/drawing/2014/main" id="{838471A9-E998-40FD-0E50-FCAE3DE5F76E}"/>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4203175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560B02-D1D2-55C3-9563-B7CDE0B02B0A}"/>
              </a:ext>
            </a:extLst>
          </p:cNvPr>
          <p:cNvSpPr>
            <a:spLocks noGrp="1"/>
          </p:cNvSpPr>
          <p:nvPr>
            <p:ph type="body" sz="quarter" idx="11"/>
          </p:nvPr>
        </p:nvSpPr>
        <p:spPr/>
        <p:txBody>
          <a:bodyPr/>
          <a:lstStyle/>
          <a:p>
            <a:r>
              <a:rPr lang="en-US" dirty="0"/>
              <a:t>ECS: Organ System Influences</a:t>
            </a:r>
          </a:p>
        </p:txBody>
      </p:sp>
      <p:sp>
        <p:nvSpPr>
          <p:cNvPr id="4" name="Slide Number Placeholder 3">
            <a:extLst>
              <a:ext uri="{FF2B5EF4-FFF2-40B4-BE49-F238E27FC236}">
                <a16:creationId xmlns:a16="http://schemas.microsoft.com/office/drawing/2014/main" id="{DB6EC12D-F0E2-45B4-F365-D7ACACDC66E7}"/>
              </a:ext>
            </a:extLst>
          </p:cNvPr>
          <p:cNvSpPr>
            <a:spLocks noGrp="1"/>
          </p:cNvSpPr>
          <p:nvPr>
            <p:ph type="sldNum" sz="quarter" idx="14"/>
          </p:nvPr>
        </p:nvSpPr>
        <p:spPr/>
        <p:txBody>
          <a:bodyPr/>
          <a:lstStyle/>
          <a:p>
            <a:fld id="{B5B96711-B245-464A-8F75-18F884AA661A}" type="slidenum">
              <a:rPr lang="en-US" smtClean="0"/>
              <a:pPr/>
              <a:t>6</a:t>
            </a:fld>
            <a:endParaRPr lang="en-US" dirty="0"/>
          </a:p>
        </p:txBody>
      </p:sp>
      <p:sp>
        <p:nvSpPr>
          <p:cNvPr id="5" name="Text Placeholder 4">
            <a:extLst>
              <a:ext uri="{FF2B5EF4-FFF2-40B4-BE49-F238E27FC236}">
                <a16:creationId xmlns:a16="http://schemas.microsoft.com/office/drawing/2014/main" id="{21215E5C-2B70-265A-10FF-6A2322A205F8}"/>
              </a:ext>
            </a:extLst>
          </p:cNvPr>
          <p:cNvSpPr>
            <a:spLocks noGrp="1"/>
          </p:cNvSpPr>
          <p:nvPr>
            <p:ph type="body" sz="quarter" idx="15"/>
          </p:nvPr>
        </p:nvSpPr>
        <p:spPr/>
        <p:txBody>
          <a:bodyPr/>
          <a:lstStyle/>
          <a:p>
            <a:endParaRPr lang="en-US"/>
          </a:p>
        </p:txBody>
      </p:sp>
      <p:graphicFrame>
        <p:nvGraphicFramePr>
          <p:cNvPr id="6" name="Table 5">
            <a:extLst>
              <a:ext uri="{FF2B5EF4-FFF2-40B4-BE49-F238E27FC236}">
                <a16:creationId xmlns:a16="http://schemas.microsoft.com/office/drawing/2014/main" id="{EEA29C9B-E776-0346-5966-C570F85212A3}"/>
              </a:ext>
            </a:extLst>
          </p:cNvPr>
          <p:cNvGraphicFramePr>
            <a:graphicFrameLocks noGrp="1"/>
          </p:cNvGraphicFramePr>
          <p:nvPr>
            <p:extLst>
              <p:ext uri="{D42A27DB-BD31-4B8C-83A1-F6EECF244321}">
                <p14:modId xmlns:p14="http://schemas.microsoft.com/office/powerpoint/2010/main" val="2140210832"/>
              </p:ext>
            </p:extLst>
          </p:nvPr>
        </p:nvGraphicFramePr>
        <p:xfrm>
          <a:off x="1218755" y="1638341"/>
          <a:ext cx="9754490" cy="4213181"/>
        </p:xfrm>
        <a:graphic>
          <a:graphicData uri="http://schemas.openxmlformats.org/drawingml/2006/table">
            <a:tbl>
              <a:tblPr>
                <a:tableStyleId>{08FB837D-C827-4EFA-A057-4D05807E0F7C}</a:tableStyleId>
              </a:tblPr>
              <a:tblGrid>
                <a:gridCol w="2291016">
                  <a:extLst>
                    <a:ext uri="{9D8B030D-6E8A-4147-A177-3AD203B41FA5}">
                      <a16:colId xmlns:a16="http://schemas.microsoft.com/office/drawing/2014/main" val="3039144887"/>
                    </a:ext>
                  </a:extLst>
                </a:gridCol>
                <a:gridCol w="7463474">
                  <a:extLst>
                    <a:ext uri="{9D8B030D-6E8A-4147-A177-3AD203B41FA5}">
                      <a16:colId xmlns:a16="http://schemas.microsoft.com/office/drawing/2014/main" val="2903010384"/>
                    </a:ext>
                  </a:extLst>
                </a:gridCol>
              </a:tblGrid>
              <a:tr h="601883">
                <a:tc>
                  <a:txBody>
                    <a:bodyPr/>
                    <a:lstStyle/>
                    <a:p>
                      <a:pPr algn="ctr">
                        <a:buNone/>
                      </a:pPr>
                      <a:r>
                        <a:rPr lang="en-US" sz="2000" b="1" dirty="0"/>
                        <a:t>Organ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2000" b="1" dirty="0"/>
                        <a:t>ECS Function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1799722"/>
                  </a:ext>
                </a:extLst>
              </a:tr>
              <a:tr h="601883">
                <a:tc>
                  <a:txBody>
                    <a:bodyPr/>
                    <a:lstStyle/>
                    <a:p>
                      <a:pPr algn="ctr">
                        <a:buNone/>
                      </a:pPr>
                      <a:r>
                        <a:rPr lang="en-US" b="1" i="1" dirty="0"/>
                        <a:t>Nervous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a:t>Regulates neurotransmitter release, neural tone, and pain perception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6447940"/>
                  </a:ext>
                </a:extLst>
              </a:tr>
              <a:tr h="601883">
                <a:tc>
                  <a:txBody>
                    <a:bodyPr/>
                    <a:lstStyle/>
                    <a:p>
                      <a:pPr algn="ctr">
                        <a:buNone/>
                      </a:pPr>
                      <a:r>
                        <a:rPr lang="en-US" b="1" i="1" dirty="0">
                          <a:solidFill>
                            <a:schemeClr val="tx1"/>
                          </a:solidFill>
                        </a:rPr>
                        <a:t>Endocrine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dirty="0"/>
                        <a:t>Modulates HPA axis, stress hormones, and metabolic balance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7957897"/>
                  </a:ext>
                </a:extLst>
              </a:tr>
              <a:tr h="601883">
                <a:tc>
                  <a:txBody>
                    <a:bodyPr/>
                    <a:lstStyle/>
                    <a:p>
                      <a:pPr algn="ctr">
                        <a:buNone/>
                      </a:pPr>
                      <a:r>
                        <a:rPr lang="en-US" b="1" i="1" dirty="0"/>
                        <a:t>Immune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dirty="0"/>
                        <a:t>Controls cytokine production and inflammation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2365909"/>
                  </a:ext>
                </a:extLst>
              </a:tr>
              <a:tr h="601883">
                <a:tc>
                  <a:txBody>
                    <a:bodyPr/>
                    <a:lstStyle/>
                    <a:p>
                      <a:pPr algn="ctr">
                        <a:buNone/>
                      </a:pPr>
                      <a:r>
                        <a:rPr lang="en-US" b="1" i="1" dirty="0"/>
                        <a:t>Digestive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dirty="0"/>
                        <a:t>Influences motility, appetite, and gut permeability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3226326"/>
                  </a:ext>
                </a:extLst>
              </a:tr>
              <a:tr h="601883">
                <a:tc>
                  <a:txBody>
                    <a:bodyPr/>
                    <a:lstStyle/>
                    <a:p>
                      <a:pPr algn="ctr">
                        <a:buNone/>
                      </a:pPr>
                      <a:r>
                        <a:rPr lang="en-US" b="1" i="1" dirty="0"/>
                        <a:t>Musculoskeletal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dirty="0"/>
                        <a:t>Modulates pain, inflammation, and local tissue healing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9571328"/>
                  </a:ext>
                </a:extLst>
              </a:tr>
              <a:tr h="601883">
                <a:tc>
                  <a:txBody>
                    <a:bodyPr/>
                    <a:lstStyle/>
                    <a:p>
                      <a:pPr algn="ctr">
                        <a:buNone/>
                      </a:pPr>
                      <a:r>
                        <a:rPr lang="en-US" b="1" i="1" dirty="0"/>
                        <a:t>Emotional/Cognitive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dirty="0"/>
                        <a:t>Affects mood, motivation, sensory, and stress adaptation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1254135"/>
                  </a:ext>
                </a:extLst>
              </a:tr>
            </a:tbl>
          </a:graphicData>
        </a:graphic>
      </p:graphicFrame>
    </p:spTree>
    <p:extLst>
      <p:ext uri="{BB962C8B-B14F-4D97-AF65-F5344CB8AC3E}">
        <p14:creationId xmlns:p14="http://schemas.microsoft.com/office/powerpoint/2010/main" val="3985118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864B60-C80A-D13C-8D04-E4AB73E9C19F}"/>
              </a:ext>
            </a:extLst>
          </p:cNvPr>
          <p:cNvSpPr>
            <a:spLocks noGrp="1"/>
          </p:cNvSpPr>
          <p:nvPr>
            <p:ph sz="quarter" idx="10"/>
          </p:nvPr>
        </p:nvSpPr>
        <p:spPr>
          <a:xfrm>
            <a:off x="650204" y="1259922"/>
            <a:ext cx="11166658" cy="4677385"/>
          </a:xfrm>
        </p:spPr>
        <p:txBody>
          <a:bodyPr/>
          <a:lstStyle/>
          <a:p>
            <a:r>
              <a:rPr lang="en-US" b="1" dirty="0"/>
              <a:t>Endocannabinoids</a:t>
            </a:r>
          </a:p>
          <a:p>
            <a:pPr lvl="1"/>
            <a:r>
              <a:rPr lang="en-US" dirty="0"/>
              <a:t>Anandamide (AEA)</a:t>
            </a:r>
          </a:p>
          <a:p>
            <a:pPr lvl="1"/>
            <a:r>
              <a:rPr lang="en-US" dirty="0"/>
              <a:t>2-Arachidonoyl glycerol (2-AG)</a:t>
            </a:r>
          </a:p>
          <a:p>
            <a:pPr lvl="1"/>
            <a:r>
              <a:rPr lang="en-US" dirty="0"/>
              <a:t>Synthesized “on demand” from phospholipid precursors in the plasma membrane</a:t>
            </a:r>
          </a:p>
          <a:p>
            <a:pPr lvl="2"/>
            <a:r>
              <a:rPr lang="en-US" dirty="0"/>
              <a:t>Synthesized and degraded within seconds</a:t>
            </a:r>
          </a:p>
          <a:p>
            <a:pPr lvl="1"/>
            <a:r>
              <a:rPr lang="en-US" dirty="0"/>
              <a:t>Are classified as autocrine / paracrine in their effects</a:t>
            </a:r>
          </a:p>
          <a:p>
            <a:pPr lvl="1"/>
            <a:r>
              <a:rPr lang="en-US" dirty="0"/>
              <a:t>Bind to CB1 and CB2 receptors</a:t>
            </a:r>
            <a:br>
              <a:rPr lang="en-US" dirty="0"/>
            </a:br>
            <a:endParaRPr lang="en-US" dirty="0"/>
          </a:p>
          <a:p>
            <a:r>
              <a:rPr lang="en-US" b="1" dirty="0"/>
              <a:t>Endocannabinoid Enzymes</a:t>
            </a:r>
          </a:p>
          <a:p>
            <a:pPr lvl="1"/>
            <a:r>
              <a:rPr lang="en-US" dirty="0"/>
              <a:t>Assist in the synthesis and breakdown of endocannabinoids</a:t>
            </a:r>
          </a:p>
          <a:p>
            <a:endParaRPr lang="en-US" dirty="0"/>
          </a:p>
        </p:txBody>
      </p:sp>
      <p:sp>
        <p:nvSpPr>
          <p:cNvPr id="3" name="Text Placeholder 2">
            <a:extLst>
              <a:ext uri="{FF2B5EF4-FFF2-40B4-BE49-F238E27FC236}">
                <a16:creationId xmlns:a16="http://schemas.microsoft.com/office/drawing/2014/main" id="{A01E2A53-A3E1-53A3-588F-7F45D833CE47}"/>
              </a:ext>
            </a:extLst>
          </p:cNvPr>
          <p:cNvSpPr>
            <a:spLocks noGrp="1"/>
          </p:cNvSpPr>
          <p:nvPr>
            <p:ph type="body" sz="quarter" idx="11"/>
          </p:nvPr>
        </p:nvSpPr>
        <p:spPr>
          <a:xfrm>
            <a:off x="515451" y="187448"/>
            <a:ext cx="8898180" cy="515937"/>
          </a:xfrm>
        </p:spPr>
        <p:txBody>
          <a:bodyPr/>
          <a:lstStyle/>
          <a:p>
            <a:r>
              <a:rPr lang="en-US" dirty="0"/>
              <a:t>ECS: Endocannabinoids &amp; Enzymes</a:t>
            </a:r>
          </a:p>
        </p:txBody>
      </p:sp>
      <p:sp>
        <p:nvSpPr>
          <p:cNvPr id="4" name="Slide Number Placeholder 3">
            <a:extLst>
              <a:ext uri="{FF2B5EF4-FFF2-40B4-BE49-F238E27FC236}">
                <a16:creationId xmlns:a16="http://schemas.microsoft.com/office/drawing/2014/main" id="{FF9A9FEC-23A4-0EA2-A460-248FD3C3FC2B}"/>
              </a:ext>
            </a:extLst>
          </p:cNvPr>
          <p:cNvSpPr>
            <a:spLocks noGrp="1"/>
          </p:cNvSpPr>
          <p:nvPr>
            <p:ph type="sldNum" sz="quarter" idx="14"/>
          </p:nvPr>
        </p:nvSpPr>
        <p:spPr/>
        <p:txBody>
          <a:bodyPr/>
          <a:lstStyle/>
          <a:p>
            <a:fld id="{B5B96711-B245-464A-8F75-18F884AA661A}" type="slidenum">
              <a:rPr lang="en-US" smtClean="0"/>
              <a:pPr/>
              <a:t>7</a:t>
            </a:fld>
            <a:endParaRPr lang="en-US" dirty="0"/>
          </a:p>
        </p:txBody>
      </p:sp>
      <p:sp>
        <p:nvSpPr>
          <p:cNvPr id="5" name="Text Placeholder 4">
            <a:extLst>
              <a:ext uri="{FF2B5EF4-FFF2-40B4-BE49-F238E27FC236}">
                <a16:creationId xmlns:a16="http://schemas.microsoft.com/office/drawing/2014/main" id="{9FC32B40-B989-9552-1F6F-1222150FB2B7}"/>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665969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5F9B97-B8C5-E222-9B73-7E832C1FB7A2}"/>
              </a:ext>
            </a:extLst>
          </p:cNvPr>
          <p:cNvSpPr>
            <a:spLocks noGrp="1"/>
          </p:cNvSpPr>
          <p:nvPr>
            <p:ph sz="quarter" idx="10"/>
          </p:nvPr>
        </p:nvSpPr>
        <p:spPr>
          <a:xfrm>
            <a:off x="199327" y="1239175"/>
            <a:ext cx="5726344" cy="4677385"/>
          </a:xfrm>
        </p:spPr>
        <p:txBody>
          <a:bodyPr>
            <a:normAutofit fontScale="92500" lnSpcReduction="10000"/>
          </a:bodyPr>
          <a:lstStyle/>
          <a:p>
            <a:r>
              <a:rPr lang="en-US" b="1" dirty="0"/>
              <a:t>Endocannabinoid Receptors</a:t>
            </a:r>
          </a:p>
          <a:p>
            <a:pPr lvl="1"/>
            <a:r>
              <a:rPr lang="en-US" dirty="0"/>
              <a:t>CB1 &amp; CB2 receptors</a:t>
            </a:r>
          </a:p>
          <a:p>
            <a:pPr lvl="1"/>
            <a:r>
              <a:rPr lang="en-US" dirty="0"/>
              <a:t>G protein–coupled receptors</a:t>
            </a:r>
          </a:p>
          <a:p>
            <a:pPr lvl="1"/>
            <a:r>
              <a:rPr lang="en-US" dirty="0"/>
              <a:t>Binds both endogenous and exogenous cannabinoids and compounds</a:t>
            </a:r>
          </a:p>
          <a:p>
            <a:pPr lvl="1"/>
            <a:r>
              <a:rPr lang="en-US" dirty="0"/>
              <a:t>Location is key</a:t>
            </a:r>
            <a:br>
              <a:rPr lang="en-US" dirty="0"/>
            </a:br>
            <a:endParaRPr lang="en-US" dirty="0"/>
          </a:p>
          <a:p>
            <a:r>
              <a:rPr lang="en-US" b="1" dirty="0"/>
              <a:t>CB1 primarily within CNS</a:t>
            </a:r>
          </a:p>
          <a:p>
            <a:pPr lvl="1"/>
            <a:r>
              <a:rPr lang="en-US" dirty="0"/>
              <a:t>Modulates neurotransmitter release and synaptic tone</a:t>
            </a:r>
            <a:br>
              <a:rPr lang="en-US" dirty="0"/>
            </a:br>
            <a:endParaRPr lang="en-US" dirty="0"/>
          </a:p>
          <a:p>
            <a:r>
              <a:rPr lang="en-US" b="1" dirty="0"/>
              <a:t>CB2 primarily within PNS</a:t>
            </a:r>
          </a:p>
          <a:p>
            <a:pPr lvl="1"/>
            <a:r>
              <a:rPr lang="en-US" dirty="0"/>
              <a:t>Regulates inflammatory processes and immune signaling</a:t>
            </a:r>
          </a:p>
        </p:txBody>
      </p:sp>
      <p:sp>
        <p:nvSpPr>
          <p:cNvPr id="3" name="Text Placeholder 2">
            <a:extLst>
              <a:ext uri="{FF2B5EF4-FFF2-40B4-BE49-F238E27FC236}">
                <a16:creationId xmlns:a16="http://schemas.microsoft.com/office/drawing/2014/main" id="{1FCDAF04-6D4D-FAC5-E4A3-3AAEE562D4F6}"/>
              </a:ext>
            </a:extLst>
          </p:cNvPr>
          <p:cNvSpPr>
            <a:spLocks noGrp="1"/>
          </p:cNvSpPr>
          <p:nvPr>
            <p:ph type="body" sz="quarter" idx="11"/>
          </p:nvPr>
        </p:nvSpPr>
        <p:spPr/>
        <p:txBody>
          <a:bodyPr/>
          <a:lstStyle/>
          <a:p>
            <a:r>
              <a:rPr lang="en-US" dirty="0"/>
              <a:t>ECS: Receptors</a:t>
            </a:r>
          </a:p>
        </p:txBody>
      </p:sp>
      <p:sp>
        <p:nvSpPr>
          <p:cNvPr id="4" name="Slide Number Placeholder 3">
            <a:extLst>
              <a:ext uri="{FF2B5EF4-FFF2-40B4-BE49-F238E27FC236}">
                <a16:creationId xmlns:a16="http://schemas.microsoft.com/office/drawing/2014/main" id="{FED63F14-55F5-703B-EDA1-1C84207B18F2}"/>
              </a:ext>
            </a:extLst>
          </p:cNvPr>
          <p:cNvSpPr>
            <a:spLocks noGrp="1"/>
          </p:cNvSpPr>
          <p:nvPr>
            <p:ph type="sldNum" sz="quarter" idx="14"/>
          </p:nvPr>
        </p:nvSpPr>
        <p:spPr/>
        <p:txBody>
          <a:bodyPr/>
          <a:lstStyle/>
          <a:p>
            <a:fld id="{B5B96711-B245-464A-8F75-18F884AA661A}" type="slidenum">
              <a:rPr lang="en-US" smtClean="0"/>
              <a:pPr/>
              <a:t>8</a:t>
            </a:fld>
            <a:endParaRPr lang="en-US" dirty="0"/>
          </a:p>
        </p:txBody>
      </p:sp>
      <p:sp>
        <p:nvSpPr>
          <p:cNvPr id="5" name="Text Placeholder 4">
            <a:extLst>
              <a:ext uri="{FF2B5EF4-FFF2-40B4-BE49-F238E27FC236}">
                <a16:creationId xmlns:a16="http://schemas.microsoft.com/office/drawing/2014/main" id="{7B6FAA4C-CD2B-3DA2-1993-9E72E256044C}"/>
              </a:ext>
            </a:extLst>
          </p:cNvPr>
          <p:cNvSpPr>
            <a:spLocks noGrp="1"/>
          </p:cNvSpPr>
          <p:nvPr>
            <p:ph type="body" sz="quarter" idx="15"/>
          </p:nvPr>
        </p:nvSpPr>
        <p:spPr/>
        <p:txBody>
          <a:bodyPr/>
          <a:lstStyle/>
          <a:p>
            <a:endParaRPr lang="en-US"/>
          </a:p>
        </p:txBody>
      </p:sp>
      <p:pic>
        <p:nvPicPr>
          <p:cNvPr id="1028" name="Picture 4" descr="Cannabinoid Signaling Insights to Future Pharmacotherapeutic Development |  News &amp; Announcements | Cayman Chemical">
            <a:extLst>
              <a:ext uri="{FF2B5EF4-FFF2-40B4-BE49-F238E27FC236}">
                <a16:creationId xmlns:a16="http://schemas.microsoft.com/office/drawing/2014/main" id="{46C74F9B-9E04-E3B9-7388-8F4F856DF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2447" y="1593665"/>
            <a:ext cx="6068352" cy="3968405"/>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36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1363C-CF96-7229-07E8-9E26CD2A70CC}"/>
              </a:ext>
            </a:extLst>
          </p:cNvPr>
          <p:cNvSpPr>
            <a:spLocks noGrp="1"/>
          </p:cNvSpPr>
          <p:nvPr>
            <p:ph sz="quarter" idx="10"/>
          </p:nvPr>
        </p:nvSpPr>
        <p:spPr/>
        <p:txBody>
          <a:bodyPr>
            <a:normAutofit fontScale="92500" lnSpcReduction="10000"/>
          </a:bodyPr>
          <a:lstStyle/>
          <a:p>
            <a:r>
              <a:rPr lang="en-US" b="1" dirty="0"/>
              <a:t>CB1 and CB2 receptors are G-protein coupled</a:t>
            </a:r>
            <a:br>
              <a:rPr lang="en-US" b="1" dirty="0"/>
            </a:br>
            <a:endParaRPr lang="en-US" b="1" dirty="0"/>
          </a:p>
          <a:p>
            <a:r>
              <a:rPr lang="en-US" b="1" dirty="0"/>
              <a:t>Can bind endogenous and exogenous cannabinoids</a:t>
            </a:r>
            <a:br>
              <a:rPr lang="en-US" b="1" dirty="0"/>
            </a:br>
            <a:endParaRPr lang="en-US" b="1" dirty="0"/>
          </a:p>
          <a:p>
            <a:r>
              <a:rPr lang="en-US" b="1" dirty="0"/>
              <a:t>Once activated- can lead to synaptic modulation and influence of: </a:t>
            </a:r>
            <a:endParaRPr lang="en-US" dirty="0"/>
          </a:p>
          <a:p>
            <a:pPr lvl="1"/>
            <a:r>
              <a:rPr lang="en-US" dirty="0"/>
              <a:t>Pain perception</a:t>
            </a:r>
          </a:p>
          <a:p>
            <a:pPr lvl="1"/>
            <a:r>
              <a:rPr lang="en-US" dirty="0"/>
              <a:t>Inflammation </a:t>
            </a:r>
          </a:p>
          <a:p>
            <a:pPr lvl="1"/>
            <a:r>
              <a:rPr lang="en-US" dirty="0"/>
              <a:t>Muscle control</a:t>
            </a:r>
          </a:p>
          <a:p>
            <a:pPr lvl="1"/>
            <a:r>
              <a:rPr lang="en-US" dirty="0"/>
              <a:t>Appetite </a:t>
            </a:r>
          </a:p>
          <a:p>
            <a:pPr lvl="1"/>
            <a:r>
              <a:rPr lang="en-US" dirty="0"/>
              <a:t>Sleep</a:t>
            </a:r>
          </a:p>
          <a:p>
            <a:pPr lvl="1"/>
            <a:r>
              <a:rPr lang="en-US" dirty="0"/>
              <a:t>Ocular pressure</a:t>
            </a:r>
          </a:p>
          <a:p>
            <a:pPr lvl="1"/>
            <a:r>
              <a:rPr lang="en-US" dirty="0"/>
              <a:t>Emotional mood: euphoria, </a:t>
            </a:r>
            <a:r>
              <a:rPr lang="en-US" dirty="0" err="1"/>
              <a:t>relaxfullness</a:t>
            </a:r>
            <a:r>
              <a:rPr lang="en-US" dirty="0"/>
              <a:t>, anxiety, fear, creativity</a:t>
            </a:r>
          </a:p>
          <a:p>
            <a:pPr lvl="1"/>
            <a:r>
              <a:rPr lang="en-US" dirty="0"/>
              <a:t>Perceptional changes: time, vision, sound</a:t>
            </a:r>
          </a:p>
        </p:txBody>
      </p:sp>
      <p:sp>
        <p:nvSpPr>
          <p:cNvPr id="3" name="Text Placeholder 2">
            <a:extLst>
              <a:ext uri="{FF2B5EF4-FFF2-40B4-BE49-F238E27FC236}">
                <a16:creationId xmlns:a16="http://schemas.microsoft.com/office/drawing/2014/main" id="{1FB0D697-9A78-4707-A254-841D017AB54D}"/>
              </a:ext>
            </a:extLst>
          </p:cNvPr>
          <p:cNvSpPr>
            <a:spLocks noGrp="1"/>
          </p:cNvSpPr>
          <p:nvPr>
            <p:ph type="body" sz="quarter" idx="11"/>
          </p:nvPr>
        </p:nvSpPr>
        <p:spPr>
          <a:xfrm>
            <a:off x="515450" y="187448"/>
            <a:ext cx="9132641" cy="515937"/>
          </a:xfrm>
        </p:spPr>
        <p:txBody>
          <a:bodyPr/>
          <a:lstStyle/>
          <a:p>
            <a:r>
              <a:rPr lang="en-US" dirty="0"/>
              <a:t>ECS: Receptors</a:t>
            </a:r>
          </a:p>
        </p:txBody>
      </p:sp>
      <p:sp>
        <p:nvSpPr>
          <p:cNvPr id="4" name="Slide Number Placeholder 3">
            <a:extLst>
              <a:ext uri="{FF2B5EF4-FFF2-40B4-BE49-F238E27FC236}">
                <a16:creationId xmlns:a16="http://schemas.microsoft.com/office/drawing/2014/main" id="{FB216E98-9662-9BE7-D3E0-D724623B350B}"/>
              </a:ext>
            </a:extLst>
          </p:cNvPr>
          <p:cNvSpPr>
            <a:spLocks noGrp="1"/>
          </p:cNvSpPr>
          <p:nvPr>
            <p:ph type="sldNum" sz="quarter" idx="14"/>
          </p:nvPr>
        </p:nvSpPr>
        <p:spPr/>
        <p:txBody>
          <a:bodyPr/>
          <a:lstStyle/>
          <a:p>
            <a:fld id="{B5B96711-B245-464A-8F75-18F884AA661A}" type="slidenum">
              <a:rPr lang="en-US" smtClean="0"/>
              <a:pPr/>
              <a:t>9</a:t>
            </a:fld>
            <a:endParaRPr lang="en-US" dirty="0"/>
          </a:p>
        </p:txBody>
      </p:sp>
      <p:sp>
        <p:nvSpPr>
          <p:cNvPr id="5" name="Text Placeholder 4">
            <a:extLst>
              <a:ext uri="{FF2B5EF4-FFF2-40B4-BE49-F238E27FC236}">
                <a16:creationId xmlns:a16="http://schemas.microsoft.com/office/drawing/2014/main" id="{1640D31E-A248-F8E0-C547-ED6777409DCF}"/>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081900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1363C-CF96-7229-07E8-9E26CD2A70CC}"/>
              </a:ext>
            </a:extLst>
          </p:cNvPr>
          <p:cNvSpPr>
            <a:spLocks noGrp="1"/>
          </p:cNvSpPr>
          <p:nvPr>
            <p:ph sz="quarter" idx="10"/>
          </p:nvPr>
        </p:nvSpPr>
        <p:spPr>
          <a:xfrm>
            <a:off x="351327" y="1259922"/>
            <a:ext cx="5667440" cy="4833993"/>
          </a:xfrm>
        </p:spPr>
        <p:txBody>
          <a:bodyPr>
            <a:normAutofit lnSpcReduction="10000"/>
          </a:bodyPr>
          <a:lstStyle/>
          <a:p>
            <a:r>
              <a:rPr lang="en-US" b="1" dirty="0">
                <a:solidFill>
                  <a:srgbClr val="0070C0"/>
                </a:solidFill>
              </a:rPr>
              <a:t>Found primarily on the presynaptic axon terminals of CNS neurons</a:t>
            </a:r>
            <a:br>
              <a:rPr lang="en-US" b="1" dirty="0">
                <a:solidFill>
                  <a:srgbClr val="0070C0"/>
                </a:solidFill>
              </a:rPr>
            </a:br>
            <a:endParaRPr lang="en-US" b="1" dirty="0">
              <a:solidFill>
                <a:srgbClr val="0070C0"/>
              </a:solidFill>
            </a:endParaRPr>
          </a:p>
          <a:p>
            <a:r>
              <a:rPr lang="en-US" b="1" dirty="0"/>
              <a:t>When activated inhibits neurotransmitter release from presynaptic neuron</a:t>
            </a:r>
          </a:p>
          <a:p>
            <a:pPr lvl="1"/>
            <a:r>
              <a:rPr lang="en-US" dirty="0">
                <a:solidFill>
                  <a:srgbClr val="FF0000"/>
                </a:solidFill>
              </a:rPr>
              <a:t>Retrograde signaling</a:t>
            </a:r>
            <a:br>
              <a:rPr lang="en-US" b="1" dirty="0"/>
            </a:br>
            <a:endParaRPr lang="en-US" dirty="0">
              <a:solidFill>
                <a:srgbClr val="7030A0"/>
              </a:solidFill>
            </a:endParaRPr>
          </a:p>
          <a:p>
            <a:r>
              <a:rPr lang="en-US" b="1" dirty="0"/>
              <a:t>Also found scattered throughout the body including immune, cardiovascular, gastrointestinal, integument systems</a:t>
            </a:r>
            <a:endParaRPr lang="en-US" dirty="0"/>
          </a:p>
          <a:p>
            <a:endParaRPr lang="en-US" dirty="0"/>
          </a:p>
        </p:txBody>
      </p:sp>
      <p:sp>
        <p:nvSpPr>
          <p:cNvPr id="3" name="Text Placeholder 2">
            <a:extLst>
              <a:ext uri="{FF2B5EF4-FFF2-40B4-BE49-F238E27FC236}">
                <a16:creationId xmlns:a16="http://schemas.microsoft.com/office/drawing/2014/main" id="{1FB0D697-9A78-4707-A254-841D017AB54D}"/>
              </a:ext>
            </a:extLst>
          </p:cNvPr>
          <p:cNvSpPr>
            <a:spLocks noGrp="1"/>
          </p:cNvSpPr>
          <p:nvPr>
            <p:ph type="body" sz="quarter" idx="11"/>
          </p:nvPr>
        </p:nvSpPr>
        <p:spPr>
          <a:xfrm>
            <a:off x="351327" y="189174"/>
            <a:ext cx="9636735" cy="515937"/>
          </a:xfrm>
        </p:spPr>
        <p:txBody>
          <a:bodyPr/>
          <a:lstStyle/>
          <a:p>
            <a:r>
              <a:rPr lang="en-US" dirty="0"/>
              <a:t>ECS: CB1 Receptors</a:t>
            </a:r>
          </a:p>
        </p:txBody>
      </p:sp>
      <p:sp>
        <p:nvSpPr>
          <p:cNvPr id="4" name="Slide Number Placeholder 3">
            <a:extLst>
              <a:ext uri="{FF2B5EF4-FFF2-40B4-BE49-F238E27FC236}">
                <a16:creationId xmlns:a16="http://schemas.microsoft.com/office/drawing/2014/main" id="{FB216E98-9662-9BE7-D3E0-D724623B350B}"/>
              </a:ext>
            </a:extLst>
          </p:cNvPr>
          <p:cNvSpPr>
            <a:spLocks noGrp="1"/>
          </p:cNvSpPr>
          <p:nvPr>
            <p:ph type="sldNum" sz="quarter" idx="14"/>
          </p:nvPr>
        </p:nvSpPr>
        <p:spPr/>
        <p:txBody>
          <a:bodyPr/>
          <a:lstStyle/>
          <a:p>
            <a:fld id="{B5B96711-B245-464A-8F75-18F884AA661A}" type="slidenum">
              <a:rPr lang="en-US" smtClean="0"/>
              <a:pPr/>
              <a:t>10</a:t>
            </a:fld>
            <a:endParaRPr lang="en-US" dirty="0"/>
          </a:p>
        </p:txBody>
      </p:sp>
      <p:sp>
        <p:nvSpPr>
          <p:cNvPr id="5" name="Text Placeholder 4">
            <a:extLst>
              <a:ext uri="{FF2B5EF4-FFF2-40B4-BE49-F238E27FC236}">
                <a16:creationId xmlns:a16="http://schemas.microsoft.com/office/drawing/2014/main" id="{1640D31E-A248-F8E0-C547-ED6777409DCF}"/>
              </a:ext>
            </a:extLst>
          </p:cNvPr>
          <p:cNvSpPr>
            <a:spLocks noGrp="1"/>
          </p:cNvSpPr>
          <p:nvPr>
            <p:ph type="body" sz="quarter" idx="15"/>
          </p:nvPr>
        </p:nvSpPr>
        <p:spPr/>
        <p:txBody>
          <a:bodyPr/>
          <a:lstStyle/>
          <a:p>
            <a:endParaRPr lang="en-US"/>
          </a:p>
        </p:txBody>
      </p:sp>
      <p:pic>
        <p:nvPicPr>
          <p:cNvPr id="7" name="Picture 6" descr="A diagram of the brain&#10;&#10;Description automatically generated">
            <a:extLst>
              <a:ext uri="{FF2B5EF4-FFF2-40B4-BE49-F238E27FC236}">
                <a16:creationId xmlns:a16="http://schemas.microsoft.com/office/drawing/2014/main" id="{94D07439-937E-2E9D-61E0-824C6CBF2EAE}"/>
              </a:ext>
            </a:extLst>
          </p:cNvPr>
          <p:cNvPicPr>
            <a:picLocks noChangeAspect="1"/>
          </p:cNvPicPr>
          <p:nvPr/>
        </p:nvPicPr>
        <p:blipFill>
          <a:blip r:embed="rId2"/>
          <a:stretch>
            <a:fillRect/>
          </a:stretch>
        </p:blipFill>
        <p:spPr>
          <a:xfrm>
            <a:off x="6333644" y="1220154"/>
            <a:ext cx="5667440" cy="4833993"/>
          </a:xfrm>
          <a:prstGeom prst="rect">
            <a:avLst/>
          </a:prstGeom>
          <a:ln w="38100">
            <a:solidFill>
              <a:schemeClr val="tx1"/>
            </a:solidFill>
          </a:ln>
        </p:spPr>
      </p:pic>
    </p:spTree>
    <p:extLst>
      <p:ext uri="{BB962C8B-B14F-4D97-AF65-F5344CB8AC3E}">
        <p14:creationId xmlns:p14="http://schemas.microsoft.com/office/powerpoint/2010/main" val="1014737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E353D9-D8FF-6A65-B647-910A863B93BF}"/>
              </a:ext>
            </a:extLst>
          </p:cNvPr>
          <p:cNvSpPr>
            <a:spLocks noGrp="1"/>
          </p:cNvSpPr>
          <p:nvPr>
            <p:ph sz="quarter" idx="10"/>
          </p:nvPr>
        </p:nvSpPr>
        <p:spPr>
          <a:xfrm>
            <a:off x="221984" y="1194389"/>
            <a:ext cx="7040382" cy="4677385"/>
          </a:xfrm>
        </p:spPr>
        <p:txBody>
          <a:bodyPr>
            <a:normAutofit lnSpcReduction="10000"/>
          </a:bodyPr>
          <a:lstStyle/>
          <a:p>
            <a:pPr marL="0" indent="0" algn="ctr">
              <a:buNone/>
            </a:pPr>
            <a:r>
              <a:rPr lang="en-US" sz="3200" b="1" u="sng" dirty="0"/>
              <a:t>Retrograde Signaling Physiology</a:t>
            </a:r>
            <a:br>
              <a:rPr lang="en-US" sz="3200" b="1" u="sng" dirty="0"/>
            </a:br>
            <a:endParaRPr lang="en-US" sz="3200" b="1" u="sng" dirty="0"/>
          </a:p>
          <a:p>
            <a:r>
              <a:rPr lang="en-US" b="1" dirty="0"/>
              <a:t>Endocannabinoids released from post-synaptic neuron bind to pre-synaptic neuron’s axon terminal </a:t>
            </a:r>
            <a:br>
              <a:rPr lang="en-US" b="1" dirty="0"/>
            </a:br>
            <a:endParaRPr lang="en-US" b="1" dirty="0"/>
          </a:p>
          <a:p>
            <a:r>
              <a:rPr lang="en-US" b="1" dirty="0"/>
              <a:t>Modulates release of neurotransmitter</a:t>
            </a:r>
          </a:p>
          <a:p>
            <a:pPr lvl="1"/>
            <a:r>
              <a:rPr lang="en-US" dirty="0"/>
              <a:t>Glutamate (</a:t>
            </a:r>
            <a:r>
              <a:rPr lang="en-US" dirty="0">
                <a:solidFill>
                  <a:srgbClr val="131313"/>
                </a:solidFill>
                <a:highlight>
                  <a:srgbClr val="FFFFFF"/>
                </a:highlight>
                <a:latin typeface="-apple-system"/>
              </a:rPr>
              <a:t>G</a:t>
            </a:r>
            <a:r>
              <a:rPr lang="en-US" b="0" i="0" u="none" strike="noStrike" dirty="0">
                <a:solidFill>
                  <a:srgbClr val="131313"/>
                </a:solidFill>
                <a:effectLst/>
                <a:highlight>
                  <a:srgbClr val="FFFFFF"/>
                </a:highlight>
                <a:latin typeface="-apple-system"/>
              </a:rPr>
              <a:t>lutamatergic neurons)</a:t>
            </a:r>
            <a:endParaRPr lang="en-US" dirty="0"/>
          </a:p>
          <a:p>
            <a:pPr lvl="1"/>
            <a:r>
              <a:rPr lang="en-US" dirty="0"/>
              <a:t>GABA (</a:t>
            </a:r>
            <a:r>
              <a:rPr lang="en-US" b="0" i="0" u="none" strike="noStrike" dirty="0">
                <a:solidFill>
                  <a:srgbClr val="131313"/>
                </a:solidFill>
                <a:effectLst/>
                <a:highlight>
                  <a:srgbClr val="FFFFFF"/>
                </a:highlight>
                <a:latin typeface="-apple-system"/>
              </a:rPr>
              <a:t>GABAergic neurons)</a:t>
            </a:r>
            <a:br>
              <a:rPr lang="en-US" b="0" i="0" u="none" strike="noStrike" dirty="0">
                <a:solidFill>
                  <a:srgbClr val="131313"/>
                </a:solidFill>
                <a:effectLst/>
                <a:highlight>
                  <a:srgbClr val="FFFFFF"/>
                </a:highlight>
                <a:latin typeface="-apple-system"/>
              </a:rPr>
            </a:br>
            <a:endParaRPr lang="en-US" b="0" i="0" u="none" strike="noStrike" dirty="0">
              <a:solidFill>
                <a:srgbClr val="131313"/>
              </a:solidFill>
              <a:effectLst/>
              <a:highlight>
                <a:srgbClr val="FFFFFF"/>
              </a:highlight>
              <a:latin typeface="-apple-system"/>
            </a:endParaRPr>
          </a:p>
          <a:p>
            <a:r>
              <a:rPr lang="en-US" b="1" dirty="0">
                <a:solidFill>
                  <a:srgbClr val="131313"/>
                </a:solidFill>
                <a:highlight>
                  <a:srgbClr val="FFFFFF"/>
                </a:highlight>
                <a:latin typeface="-apple-system"/>
              </a:rPr>
              <a:t>Regulates synaptic function</a:t>
            </a:r>
            <a:endParaRPr lang="en-US" b="1" dirty="0"/>
          </a:p>
          <a:p>
            <a:pPr marL="0" indent="0">
              <a:buNone/>
            </a:pPr>
            <a:endParaRPr lang="en-US" dirty="0"/>
          </a:p>
          <a:p>
            <a:endParaRPr lang="en-US" dirty="0"/>
          </a:p>
          <a:p>
            <a:endParaRPr lang="en-US" dirty="0"/>
          </a:p>
        </p:txBody>
      </p:sp>
      <p:sp>
        <p:nvSpPr>
          <p:cNvPr id="3" name="Text Placeholder 2">
            <a:extLst>
              <a:ext uri="{FF2B5EF4-FFF2-40B4-BE49-F238E27FC236}">
                <a16:creationId xmlns:a16="http://schemas.microsoft.com/office/drawing/2014/main" id="{16761A64-B456-E8EB-30A3-8C985BF5292E}"/>
              </a:ext>
            </a:extLst>
          </p:cNvPr>
          <p:cNvSpPr>
            <a:spLocks noGrp="1"/>
          </p:cNvSpPr>
          <p:nvPr>
            <p:ph type="body" sz="quarter" idx="11"/>
          </p:nvPr>
        </p:nvSpPr>
        <p:spPr>
          <a:xfrm>
            <a:off x="515450" y="187448"/>
            <a:ext cx="9651438" cy="515937"/>
          </a:xfrm>
        </p:spPr>
        <p:txBody>
          <a:bodyPr/>
          <a:lstStyle/>
          <a:p>
            <a:r>
              <a:rPr lang="en-US" dirty="0"/>
              <a:t>ECS: CB1 Receptors</a:t>
            </a:r>
          </a:p>
        </p:txBody>
      </p:sp>
      <p:sp>
        <p:nvSpPr>
          <p:cNvPr id="4" name="Slide Number Placeholder 3">
            <a:extLst>
              <a:ext uri="{FF2B5EF4-FFF2-40B4-BE49-F238E27FC236}">
                <a16:creationId xmlns:a16="http://schemas.microsoft.com/office/drawing/2014/main" id="{A1688FD7-0DF1-8C9F-0963-7FEDC312EE68}"/>
              </a:ext>
            </a:extLst>
          </p:cNvPr>
          <p:cNvSpPr>
            <a:spLocks noGrp="1"/>
          </p:cNvSpPr>
          <p:nvPr>
            <p:ph type="sldNum" sz="quarter" idx="14"/>
          </p:nvPr>
        </p:nvSpPr>
        <p:spPr/>
        <p:txBody>
          <a:bodyPr/>
          <a:lstStyle/>
          <a:p>
            <a:fld id="{B5B96711-B245-464A-8F75-18F884AA661A}" type="slidenum">
              <a:rPr lang="en-US" smtClean="0"/>
              <a:pPr/>
              <a:t>11</a:t>
            </a:fld>
            <a:endParaRPr lang="en-US" dirty="0"/>
          </a:p>
        </p:txBody>
      </p:sp>
      <p:sp>
        <p:nvSpPr>
          <p:cNvPr id="5" name="Text Placeholder 4">
            <a:extLst>
              <a:ext uri="{FF2B5EF4-FFF2-40B4-BE49-F238E27FC236}">
                <a16:creationId xmlns:a16="http://schemas.microsoft.com/office/drawing/2014/main" id="{D60792C5-101D-CC88-76F7-A4ECC491FF27}"/>
              </a:ext>
            </a:extLst>
          </p:cNvPr>
          <p:cNvSpPr>
            <a:spLocks noGrp="1"/>
          </p:cNvSpPr>
          <p:nvPr>
            <p:ph type="body" sz="quarter" idx="15"/>
          </p:nvPr>
        </p:nvSpPr>
        <p:spPr/>
        <p:txBody>
          <a:bodyPr/>
          <a:lstStyle/>
          <a:p>
            <a:endParaRPr lang="en-US"/>
          </a:p>
        </p:txBody>
      </p:sp>
      <p:pic>
        <p:nvPicPr>
          <p:cNvPr id="7" name="Picture 6" descr="A diagram of a neurotransmitter&#10;&#10;Description automatically generated">
            <a:extLst>
              <a:ext uri="{FF2B5EF4-FFF2-40B4-BE49-F238E27FC236}">
                <a16:creationId xmlns:a16="http://schemas.microsoft.com/office/drawing/2014/main" id="{D0425A84-7FE1-4A6B-9502-37EE0200C858}"/>
              </a:ext>
            </a:extLst>
          </p:cNvPr>
          <p:cNvPicPr>
            <a:picLocks noChangeAspect="1"/>
          </p:cNvPicPr>
          <p:nvPr/>
        </p:nvPicPr>
        <p:blipFill>
          <a:blip r:embed="rId3"/>
          <a:stretch>
            <a:fillRect/>
          </a:stretch>
        </p:blipFill>
        <p:spPr>
          <a:xfrm>
            <a:off x="7129222" y="1194389"/>
            <a:ext cx="4840794" cy="4808450"/>
          </a:xfrm>
          <a:prstGeom prst="rect">
            <a:avLst/>
          </a:prstGeom>
          <a:ln w="38100">
            <a:solidFill>
              <a:schemeClr val="tx1"/>
            </a:solidFill>
          </a:ln>
        </p:spPr>
      </p:pic>
    </p:spTree>
    <p:extLst>
      <p:ext uri="{BB962C8B-B14F-4D97-AF65-F5344CB8AC3E}">
        <p14:creationId xmlns:p14="http://schemas.microsoft.com/office/powerpoint/2010/main" val="322127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1363C-CF96-7229-07E8-9E26CD2A70CC}"/>
              </a:ext>
            </a:extLst>
          </p:cNvPr>
          <p:cNvSpPr>
            <a:spLocks noGrp="1"/>
          </p:cNvSpPr>
          <p:nvPr>
            <p:ph sz="quarter" idx="10"/>
          </p:nvPr>
        </p:nvSpPr>
        <p:spPr>
          <a:xfrm>
            <a:off x="621176" y="1085783"/>
            <a:ext cx="10316674" cy="4985895"/>
          </a:xfrm>
        </p:spPr>
        <p:txBody>
          <a:bodyPr>
            <a:normAutofit fontScale="70000" lnSpcReduction="20000"/>
          </a:bodyPr>
          <a:lstStyle/>
          <a:p>
            <a:pPr marL="0" indent="0" algn="ctr">
              <a:buNone/>
            </a:pPr>
            <a:r>
              <a:rPr lang="en-US" sz="3500" b="1" u="sng" dirty="0"/>
              <a:t>Once Activated- Can lead to Physiological Modulation</a:t>
            </a:r>
            <a:br>
              <a:rPr lang="en-US" sz="3500" b="1" u="sng" dirty="0"/>
            </a:br>
            <a:endParaRPr lang="en-US" sz="3500" b="1" u="sng" dirty="0"/>
          </a:p>
          <a:p>
            <a:r>
              <a:rPr lang="en-US" b="1" dirty="0"/>
              <a:t>1. Neuroprotection</a:t>
            </a:r>
          </a:p>
          <a:p>
            <a:pPr lvl="1"/>
            <a:r>
              <a:rPr lang="en-US" dirty="0"/>
              <a:t>Endocannabinoids can protect the brain from overexcitation and potential excitotoxicity, which could otherwise lead to neuronal damage or death</a:t>
            </a:r>
            <a:br>
              <a:rPr lang="en-US" dirty="0"/>
            </a:br>
            <a:endParaRPr lang="en-US" dirty="0"/>
          </a:p>
          <a:p>
            <a:r>
              <a:rPr lang="en-US" b="1" dirty="0"/>
              <a:t>2. Regulation of Mood, Memory, Pain, Autonomics, Gut-Brain </a:t>
            </a:r>
          </a:p>
          <a:p>
            <a:pPr lvl="1"/>
            <a:r>
              <a:rPr lang="en-US" dirty="0"/>
              <a:t>Modulation of mood, memory and perception of pain</a:t>
            </a:r>
          </a:p>
          <a:p>
            <a:pPr lvl="1"/>
            <a:r>
              <a:rPr lang="en-US" dirty="0"/>
              <a:t>Increased endocannabinoid activity can result in enhanced mood, reduced pain sensation, and altered memory processes</a:t>
            </a:r>
            <a:br>
              <a:rPr lang="en-US" dirty="0"/>
            </a:br>
            <a:endParaRPr lang="en-US" dirty="0"/>
          </a:p>
          <a:p>
            <a:r>
              <a:rPr lang="en-US" b="1" dirty="0"/>
              <a:t>3. Appetite and Antiemetic</a:t>
            </a:r>
          </a:p>
          <a:p>
            <a:pPr lvl="1"/>
            <a:r>
              <a:rPr lang="en-US" dirty="0"/>
              <a:t>Activation of CB1 receptors in certain brain regions can stimulate appetite and reduce nausea and vomiting</a:t>
            </a:r>
            <a:br>
              <a:rPr lang="en-US" dirty="0"/>
            </a:br>
            <a:endParaRPr lang="en-US" dirty="0"/>
          </a:p>
          <a:p>
            <a:r>
              <a:rPr lang="en-US" b="1" dirty="0"/>
              <a:t>4. Regulation of Cell Migration and Proliferation</a:t>
            </a:r>
          </a:p>
          <a:p>
            <a:pPr lvl="1"/>
            <a:r>
              <a:rPr lang="en-US" dirty="0"/>
              <a:t>Modulating the response to stress can help reducing the physiological impact of stress</a:t>
            </a:r>
            <a:br>
              <a:rPr lang="en-US" dirty="0"/>
            </a:br>
            <a:endParaRPr lang="en-US" dirty="0"/>
          </a:p>
          <a:p>
            <a:r>
              <a:rPr lang="en-US" b="1" dirty="0"/>
              <a:t>5. Anti-Inflammatory</a:t>
            </a:r>
          </a:p>
          <a:p>
            <a:pPr lvl="1"/>
            <a:r>
              <a:rPr lang="en-US" dirty="0"/>
              <a:t>CB1 receptors can be found on immune cells and modulate immune and inflammation processes</a:t>
            </a:r>
          </a:p>
        </p:txBody>
      </p:sp>
      <p:sp>
        <p:nvSpPr>
          <p:cNvPr id="3" name="Text Placeholder 2">
            <a:extLst>
              <a:ext uri="{FF2B5EF4-FFF2-40B4-BE49-F238E27FC236}">
                <a16:creationId xmlns:a16="http://schemas.microsoft.com/office/drawing/2014/main" id="{1FB0D697-9A78-4707-A254-841D017AB54D}"/>
              </a:ext>
            </a:extLst>
          </p:cNvPr>
          <p:cNvSpPr>
            <a:spLocks noGrp="1"/>
          </p:cNvSpPr>
          <p:nvPr>
            <p:ph type="body" sz="quarter" idx="11"/>
          </p:nvPr>
        </p:nvSpPr>
        <p:spPr>
          <a:xfrm>
            <a:off x="351327" y="189174"/>
            <a:ext cx="9636735" cy="515937"/>
          </a:xfrm>
        </p:spPr>
        <p:txBody>
          <a:bodyPr/>
          <a:lstStyle/>
          <a:p>
            <a:r>
              <a:rPr lang="en-US" dirty="0"/>
              <a:t>ECS: CB1 Receptors</a:t>
            </a:r>
          </a:p>
        </p:txBody>
      </p:sp>
      <p:sp>
        <p:nvSpPr>
          <p:cNvPr id="4" name="Slide Number Placeholder 3">
            <a:extLst>
              <a:ext uri="{FF2B5EF4-FFF2-40B4-BE49-F238E27FC236}">
                <a16:creationId xmlns:a16="http://schemas.microsoft.com/office/drawing/2014/main" id="{FB216E98-9662-9BE7-D3E0-D724623B350B}"/>
              </a:ext>
            </a:extLst>
          </p:cNvPr>
          <p:cNvSpPr>
            <a:spLocks noGrp="1"/>
          </p:cNvSpPr>
          <p:nvPr>
            <p:ph type="sldNum" sz="quarter" idx="14"/>
          </p:nvPr>
        </p:nvSpPr>
        <p:spPr/>
        <p:txBody>
          <a:bodyPr/>
          <a:lstStyle/>
          <a:p>
            <a:fld id="{B5B96711-B245-464A-8F75-18F884AA661A}" type="slidenum">
              <a:rPr lang="en-US" smtClean="0"/>
              <a:pPr/>
              <a:t>12</a:t>
            </a:fld>
            <a:endParaRPr lang="en-US" dirty="0"/>
          </a:p>
        </p:txBody>
      </p:sp>
      <p:sp>
        <p:nvSpPr>
          <p:cNvPr id="5" name="Text Placeholder 4">
            <a:extLst>
              <a:ext uri="{FF2B5EF4-FFF2-40B4-BE49-F238E27FC236}">
                <a16:creationId xmlns:a16="http://schemas.microsoft.com/office/drawing/2014/main" id="{1640D31E-A248-F8E0-C547-ED6777409DCF}"/>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679248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024CE-8D30-E578-5264-0E221350F06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F7277-B729-4B25-3F86-50CB95C6E5ED}"/>
              </a:ext>
            </a:extLst>
          </p:cNvPr>
          <p:cNvSpPr>
            <a:spLocks noGrp="1"/>
          </p:cNvSpPr>
          <p:nvPr>
            <p:ph sz="quarter" idx="10"/>
          </p:nvPr>
        </p:nvSpPr>
        <p:spPr>
          <a:xfrm>
            <a:off x="351327" y="1572398"/>
            <a:ext cx="6039848" cy="5096428"/>
          </a:xfrm>
        </p:spPr>
        <p:txBody>
          <a:bodyPr>
            <a:normAutofit fontScale="92500" lnSpcReduction="20000"/>
          </a:bodyPr>
          <a:lstStyle/>
          <a:p>
            <a:r>
              <a:rPr lang="en-US" b="1" dirty="0"/>
              <a:t>CB2 receptors are primarily found in PNS</a:t>
            </a:r>
          </a:p>
          <a:p>
            <a:pPr lvl="1"/>
            <a:r>
              <a:rPr lang="en-US" dirty="0"/>
              <a:t>Within glial cells in CNS</a:t>
            </a:r>
            <a:br>
              <a:rPr lang="en-US" b="1" dirty="0"/>
            </a:br>
            <a:endParaRPr lang="en-US" b="1" dirty="0"/>
          </a:p>
          <a:p>
            <a:r>
              <a:rPr lang="en-US" b="1" dirty="0"/>
              <a:t>CB2 reduces inflammatory signaling, immune overactivation, and peripheral pain sensitization</a:t>
            </a:r>
            <a:br>
              <a:rPr lang="en-US" b="1" dirty="0"/>
            </a:br>
            <a:endParaRPr lang="en-US" b="1" dirty="0"/>
          </a:p>
          <a:p>
            <a:r>
              <a:rPr lang="en-US" b="1" dirty="0"/>
              <a:t>Neuroimmune cannabinoid receptor</a:t>
            </a:r>
            <a:br>
              <a:rPr lang="en-US" b="1" dirty="0"/>
            </a:br>
            <a:endParaRPr lang="en-US" b="1" dirty="0"/>
          </a:p>
          <a:p>
            <a:r>
              <a:rPr lang="en-US" b="1" dirty="0"/>
              <a:t>Immune cells, Spleen and thymus PNS sensory neurons </a:t>
            </a:r>
            <a:r>
              <a:rPr lang="en-US" sz="2200" dirty="0">
                <a:solidFill>
                  <a:srgbClr val="0070C0"/>
                </a:solidFill>
              </a:rPr>
              <a:t>(especially nociceptors)</a:t>
            </a:r>
            <a:r>
              <a:rPr lang="en-US" b="1" dirty="0"/>
              <a:t>, Enteric nervous system, Bone cells, Skin</a:t>
            </a:r>
            <a:br>
              <a:rPr lang="en-US" b="1" dirty="0"/>
            </a:br>
            <a:endParaRPr lang="en-US" b="1" dirty="0"/>
          </a:p>
          <a:p>
            <a:pPr marL="0" indent="0">
              <a:buNone/>
            </a:pPr>
            <a:br>
              <a:rPr lang="en-US" b="1" dirty="0"/>
            </a:br>
            <a:endParaRPr lang="en-US" b="1" dirty="0"/>
          </a:p>
          <a:p>
            <a:pPr marL="457200" lvl="1" indent="0">
              <a:buNone/>
            </a:pPr>
            <a:endParaRPr lang="en-US" dirty="0"/>
          </a:p>
          <a:p>
            <a:endParaRPr lang="en-US" dirty="0"/>
          </a:p>
          <a:p>
            <a:endParaRPr lang="en-US" dirty="0"/>
          </a:p>
        </p:txBody>
      </p:sp>
      <p:sp>
        <p:nvSpPr>
          <p:cNvPr id="3" name="Text Placeholder 2">
            <a:extLst>
              <a:ext uri="{FF2B5EF4-FFF2-40B4-BE49-F238E27FC236}">
                <a16:creationId xmlns:a16="http://schemas.microsoft.com/office/drawing/2014/main" id="{8B990845-6044-F128-C8BB-0C0C0DF5EEDA}"/>
              </a:ext>
            </a:extLst>
          </p:cNvPr>
          <p:cNvSpPr>
            <a:spLocks noGrp="1"/>
          </p:cNvSpPr>
          <p:nvPr>
            <p:ph type="body" sz="quarter" idx="11"/>
          </p:nvPr>
        </p:nvSpPr>
        <p:spPr>
          <a:xfrm>
            <a:off x="351327" y="189174"/>
            <a:ext cx="9636735" cy="515937"/>
          </a:xfrm>
        </p:spPr>
        <p:txBody>
          <a:bodyPr/>
          <a:lstStyle/>
          <a:p>
            <a:r>
              <a:rPr lang="en-US" dirty="0"/>
              <a:t>ECS: CB2 Receptors (PNS)</a:t>
            </a:r>
          </a:p>
        </p:txBody>
      </p:sp>
      <p:sp>
        <p:nvSpPr>
          <p:cNvPr id="4" name="Slide Number Placeholder 3">
            <a:extLst>
              <a:ext uri="{FF2B5EF4-FFF2-40B4-BE49-F238E27FC236}">
                <a16:creationId xmlns:a16="http://schemas.microsoft.com/office/drawing/2014/main" id="{C06D10B5-568E-2573-67E8-20F239377D78}"/>
              </a:ext>
            </a:extLst>
          </p:cNvPr>
          <p:cNvSpPr>
            <a:spLocks noGrp="1"/>
          </p:cNvSpPr>
          <p:nvPr>
            <p:ph type="sldNum" sz="quarter" idx="14"/>
          </p:nvPr>
        </p:nvSpPr>
        <p:spPr/>
        <p:txBody>
          <a:bodyPr/>
          <a:lstStyle/>
          <a:p>
            <a:fld id="{B5B96711-B245-464A-8F75-18F884AA661A}" type="slidenum">
              <a:rPr lang="en-US" smtClean="0"/>
              <a:pPr/>
              <a:t>13</a:t>
            </a:fld>
            <a:endParaRPr lang="en-US" dirty="0"/>
          </a:p>
        </p:txBody>
      </p:sp>
      <p:sp>
        <p:nvSpPr>
          <p:cNvPr id="5" name="Text Placeholder 4">
            <a:extLst>
              <a:ext uri="{FF2B5EF4-FFF2-40B4-BE49-F238E27FC236}">
                <a16:creationId xmlns:a16="http://schemas.microsoft.com/office/drawing/2014/main" id="{54159A33-9FDC-62B2-FEA3-930F82527F9C}"/>
              </a:ext>
            </a:extLst>
          </p:cNvPr>
          <p:cNvSpPr>
            <a:spLocks noGrp="1"/>
          </p:cNvSpPr>
          <p:nvPr>
            <p:ph type="body" sz="quarter" idx="15"/>
          </p:nvPr>
        </p:nvSpPr>
        <p:spPr/>
        <p:txBody>
          <a:bodyPr/>
          <a:lstStyle/>
          <a:p>
            <a:endParaRPr lang="en-US"/>
          </a:p>
        </p:txBody>
      </p:sp>
      <p:pic>
        <p:nvPicPr>
          <p:cNvPr id="8" name="Picture 7" descr="A diagram of the human body&#10;&#10;AI-generated content may be incorrect.">
            <a:extLst>
              <a:ext uri="{FF2B5EF4-FFF2-40B4-BE49-F238E27FC236}">
                <a16:creationId xmlns:a16="http://schemas.microsoft.com/office/drawing/2014/main" id="{7BB1C6A8-00D4-E9CD-034B-BE4D2B0458DE}"/>
              </a:ext>
            </a:extLst>
          </p:cNvPr>
          <p:cNvPicPr>
            <a:picLocks noChangeAspect="1"/>
          </p:cNvPicPr>
          <p:nvPr/>
        </p:nvPicPr>
        <p:blipFill>
          <a:blip r:embed="rId2"/>
          <a:stretch>
            <a:fillRect/>
          </a:stretch>
        </p:blipFill>
        <p:spPr>
          <a:xfrm>
            <a:off x="6536104" y="1627632"/>
            <a:ext cx="5513401" cy="3602736"/>
          </a:xfrm>
          <a:prstGeom prst="rect">
            <a:avLst/>
          </a:prstGeom>
          <a:ln w="38100">
            <a:solidFill>
              <a:schemeClr val="tx1"/>
            </a:solidFill>
          </a:ln>
        </p:spPr>
      </p:pic>
    </p:spTree>
    <p:extLst>
      <p:ext uri="{BB962C8B-B14F-4D97-AF65-F5344CB8AC3E}">
        <p14:creationId xmlns:p14="http://schemas.microsoft.com/office/powerpoint/2010/main" val="2556012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1363C-CF96-7229-07E8-9E26CD2A70CC}"/>
              </a:ext>
            </a:extLst>
          </p:cNvPr>
          <p:cNvSpPr>
            <a:spLocks noGrp="1"/>
          </p:cNvSpPr>
          <p:nvPr>
            <p:ph sz="quarter" idx="10"/>
          </p:nvPr>
        </p:nvSpPr>
        <p:spPr>
          <a:xfrm>
            <a:off x="351327" y="1355922"/>
            <a:ext cx="5885899" cy="5096428"/>
          </a:xfrm>
        </p:spPr>
        <p:txBody>
          <a:bodyPr>
            <a:normAutofit fontScale="92500" lnSpcReduction="20000"/>
          </a:bodyPr>
          <a:lstStyle/>
          <a:p>
            <a:r>
              <a:rPr lang="en-US" b="1" dirty="0"/>
              <a:t>CB2 receptors are found in CNS, too</a:t>
            </a:r>
          </a:p>
          <a:p>
            <a:pPr lvl="1"/>
            <a:r>
              <a:rPr lang="en-US" dirty="0"/>
              <a:t>Low concentration compared to CB1</a:t>
            </a:r>
            <a:br>
              <a:rPr lang="en-US" b="1" dirty="0"/>
            </a:br>
            <a:endParaRPr lang="en-US" b="1" dirty="0"/>
          </a:p>
          <a:p>
            <a:r>
              <a:rPr lang="en-US" b="1" dirty="0"/>
              <a:t>CB2 modulates neuroinflammation and glial activation</a:t>
            </a:r>
            <a:br>
              <a:rPr lang="en-US" b="1" dirty="0"/>
            </a:br>
            <a:endParaRPr lang="en-US" b="1" dirty="0"/>
          </a:p>
          <a:p>
            <a:r>
              <a:rPr lang="en-US" b="1" dirty="0"/>
              <a:t>Help protect neurons during stress, trauma, and immune activation</a:t>
            </a:r>
            <a:br>
              <a:rPr lang="en-US" b="1" dirty="0"/>
            </a:br>
            <a:endParaRPr lang="en-US" b="1" dirty="0"/>
          </a:p>
          <a:p>
            <a:r>
              <a:rPr lang="en-US" b="1" dirty="0"/>
              <a:t>Microglia </a:t>
            </a:r>
            <a:r>
              <a:rPr lang="en-US" sz="2200" dirty="0">
                <a:solidFill>
                  <a:srgbClr val="0070C0"/>
                </a:solidFill>
              </a:rPr>
              <a:t>(primary site)</a:t>
            </a:r>
            <a:r>
              <a:rPr lang="en-US" sz="2400" b="1" dirty="0"/>
              <a:t>,</a:t>
            </a:r>
            <a:r>
              <a:rPr lang="en-US" sz="2200" dirty="0"/>
              <a:t> </a:t>
            </a:r>
            <a:r>
              <a:rPr lang="en-US" b="1" dirty="0"/>
              <a:t>Astrocytes, Oligodendrocytes, Brainstem, Hippocampus, Amygdala, Cerebellum</a:t>
            </a:r>
            <a:br>
              <a:rPr lang="en-US" b="1" dirty="0"/>
            </a:br>
            <a:endParaRPr lang="en-US" b="1" dirty="0"/>
          </a:p>
          <a:p>
            <a:pPr marL="0" indent="0">
              <a:buNone/>
            </a:pPr>
            <a:br>
              <a:rPr lang="en-US" b="1" dirty="0"/>
            </a:br>
            <a:endParaRPr lang="en-US" b="1" dirty="0"/>
          </a:p>
          <a:p>
            <a:pPr marL="457200" lvl="1" indent="0">
              <a:buNone/>
            </a:pPr>
            <a:endParaRPr lang="en-US" dirty="0"/>
          </a:p>
          <a:p>
            <a:endParaRPr lang="en-US" dirty="0"/>
          </a:p>
          <a:p>
            <a:endParaRPr lang="en-US" dirty="0"/>
          </a:p>
        </p:txBody>
      </p:sp>
      <p:sp>
        <p:nvSpPr>
          <p:cNvPr id="3" name="Text Placeholder 2">
            <a:extLst>
              <a:ext uri="{FF2B5EF4-FFF2-40B4-BE49-F238E27FC236}">
                <a16:creationId xmlns:a16="http://schemas.microsoft.com/office/drawing/2014/main" id="{1FB0D697-9A78-4707-A254-841D017AB54D}"/>
              </a:ext>
            </a:extLst>
          </p:cNvPr>
          <p:cNvSpPr>
            <a:spLocks noGrp="1"/>
          </p:cNvSpPr>
          <p:nvPr>
            <p:ph type="body" sz="quarter" idx="11"/>
          </p:nvPr>
        </p:nvSpPr>
        <p:spPr>
          <a:xfrm>
            <a:off x="351327" y="189174"/>
            <a:ext cx="9636735" cy="515937"/>
          </a:xfrm>
        </p:spPr>
        <p:txBody>
          <a:bodyPr/>
          <a:lstStyle/>
          <a:p>
            <a:r>
              <a:rPr lang="en-US" dirty="0"/>
              <a:t>ECS: CB2 Receptors (CNS)</a:t>
            </a:r>
          </a:p>
        </p:txBody>
      </p:sp>
      <p:sp>
        <p:nvSpPr>
          <p:cNvPr id="4" name="Slide Number Placeholder 3">
            <a:extLst>
              <a:ext uri="{FF2B5EF4-FFF2-40B4-BE49-F238E27FC236}">
                <a16:creationId xmlns:a16="http://schemas.microsoft.com/office/drawing/2014/main" id="{FB216E98-9662-9BE7-D3E0-D724623B350B}"/>
              </a:ext>
            </a:extLst>
          </p:cNvPr>
          <p:cNvSpPr>
            <a:spLocks noGrp="1"/>
          </p:cNvSpPr>
          <p:nvPr>
            <p:ph type="sldNum" sz="quarter" idx="14"/>
          </p:nvPr>
        </p:nvSpPr>
        <p:spPr/>
        <p:txBody>
          <a:bodyPr/>
          <a:lstStyle/>
          <a:p>
            <a:fld id="{B5B96711-B245-464A-8F75-18F884AA661A}" type="slidenum">
              <a:rPr lang="en-US" smtClean="0"/>
              <a:pPr/>
              <a:t>14</a:t>
            </a:fld>
            <a:endParaRPr lang="en-US" dirty="0"/>
          </a:p>
        </p:txBody>
      </p:sp>
      <p:sp>
        <p:nvSpPr>
          <p:cNvPr id="5" name="Text Placeholder 4">
            <a:extLst>
              <a:ext uri="{FF2B5EF4-FFF2-40B4-BE49-F238E27FC236}">
                <a16:creationId xmlns:a16="http://schemas.microsoft.com/office/drawing/2014/main" id="{1640D31E-A248-F8E0-C547-ED6777409DCF}"/>
              </a:ext>
            </a:extLst>
          </p:cNvPr>
          <p:cNvSpPr>
            <a:spLocks noGrp="1"/>
          </p:cNvSpPr>
          <p:nvPr>
            <p:ph type="body" sz="quarter" idx="15"/>
          </p:nvPr>
        </p:nvSpPr>
        <p:spPr/>
        <p:txBody>
          <a:bodyPr/>
          <a:lstStyle/>
          <a:p>
            <a:endParaRPr lang="en-US"/>
          </a:p>
        </p:txBody>
      </p:sp>
      <p:pic>
        <p:nvPicPr>
          <p:cNvPr id="8" name="Picture 7" descr="A diagram of the human body&#10;&#10;AI-generated content may be incorrect.">
            <a:extLst>
              <a:ext uri="{FF2B5EF4-FFF2-40B4-BE49-F238E27FC236}">
                <a16:creationId xmlns:a16="http://schemas.microsoft.com/office/drawing/2014/main" id="{DE38AB0C-EEA8-C055-D32A-D87FED56A095}"/>
              </a:ext>
            </a:extLst>
          </p:cNvPr>
          <p:cNvPicPr>
            <a:picLocks noChangeAspect="1"/>
          </p:cNvPicPr>
          <p:nvPr/>
        </p:nvPicPr>
        <p:blipFill>
          <a:blip r:embed="rId2"/>
          <a:stretch>
            <a:fillRect/>
          </a:stretch>
        </p:blipFill>
        <p:spPr>
          <a:xfrm>
            <a:off x="6551734" y="1627632"/>
            <a:ext cx="5513401" cy="3602736"/>
          </a:xfrm>
          <a:prstGeom prst="rect">
            <a:avLst/>
          </a:prstGeom>
          <a:ln w="38100">
            <a:solidFill>
              <a:schemeClr val="tx1"/>
            </a:solidFill>
          </a:ln>
        </p:spPr>
      </p:pic>
    </p:spTree>
    <p:extLst>
      <p:ext uri="{BB962C8B-B14F-4D97-AF65-F5344CB8AC3E}">
        <p14:creationId xmlns:p14="http://schemas.microsoft.com/office/powerpoint/2010/main" val="275189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1363C-CF96-7229-07E8-9E26CD2A70CC}"/>
              </a:ext>
            </a:extLst>
          </p:cNvPr>
          <p:cNvSpPr>
            <a:spLocks noGrp="1"/>
          </p:cNvSpPr>
          <p:nvPr>
            <p:ph sz="quarter" idx="10"/>
          </p:nvPr>
        </p:nvSpPr>
        <p:spPr>
          <a:xfrm>
            <a:off x="650204" y="1259922"/>
            <a:ext cx="10316674" cy="4985895"/>
          </a:xfrm>
        </p:spPr>
        <p:txBody>
          <a:bodyPr>
            <a:normAutofit fontScale="92500" lnSpcReduction="10000"/>
          </a:bodyPr>
          <a:lstStyle/>
          <a:p>
            <a:pPr marL="0" indent="0" algn="ctr">
              <a:buNone/>
            </a:pPr>
            <a:r>
              <a:rPr lang="en-US" sz="3500" b="1" u="sng" dirty="0"/>
              <a:t>Once Activated- Can lead to Physiological Modulation</a:t>
            </a:r>
            <a:br>
              <a:rPr lang="en-US" sz="3500" b="1" u="sng" dirty="0"/>
            </a:br>
            <a:endParaRPr lang="en-US" sz="3500" b="1" u="sng" dirty="0"/>
          </a:p>
          <a:p>
            <a:r>
              <a:rPr lang="en-US" b="1" dirty="0"/>
              <a:t>1. Modulation of Inflammation and Immune Response</a:t>
            </a:r>
          </a:p>
          <a:p>
            <a:pPr lvl="1"/>
            <a:r>
              <a:rPr lang="en-US" i="1" dirty="0">
                <a:solidFill>
                  <a:srgbClr val="FF0000"/>
                </a:solidFill>
              </a:rPr>
              <a:t>Anti-inflammatory Effects: </a:t>
            </a:r>
            <a:r>
              <a:rPr lang="en-US" dirty="0"/>
              <a:t>decrease pro-inflammatory and increase anti-inflammatory cytokine secretion</a:t>
            </a:r>
          </a:p>
          <a:p>
            <a:pPr lvl="1"/>
            <a:r>
              <a:rPr lang="en-US" i="1" dirty="0">
                <a:solidFill>
                  <a:srgbClr val="FF0000"/>
                </a:solidFill>
              </a:rPr>
              <a:t>Immune Modulation: </a:t>
            </a:r>
            <a:r>
              <a:rPr lang="en-US" dirty="0"/>
              <a:t>influencing proliferation, migration, and apoptosis of immune cells</a:t>
            </a:r>
          </a:p>
          <a:p>
            <a:pPr lvl="1"/>
            <a:endParaRPr lang="en-US" dirty="0"/>
          </a:p>
          <a:p>
            <a:r>
              <a:rPr lang="en-US" b="1" dirty="0"/>
              <a:t>2. Pain Management</a:t>
            </a:r>
          </a:p>
          <a:p>
            <a:pPr lvl="1"/>
            <a:r>
              <a:rPr lang="en-US" i="1" dirty="0">
                <a:solidFill>
                  <a:srgbClr val="FF0000"/>
                </a:solidFill>
              </a:rPr>
              <a:t>Analgesic Effects: </a:t>
            </a:r>
            <a:r>
              <a:rPr lang="en-US" i="1" dirty="0"/>
              <a:t>m</a:t>
            </a:r>
            <a:r>
              <a:rPr lang="en-US" dirty="0"/>
              <a:t>odulating pain signals at peripheral sites</a:t>
            </a:r>
            <a:br>
              <a:rPr lang="en-US" dirty="0"/>
            </a:br>
            <a:endParaRPr lang="en-US" dirty="0"/>
          </a:p>
          <a:p>
            <a:r>
              <a:rPr lang="en-US" b="1" dirty="0"/>
              <a:t>3. Regulation of Cell Migration and Proliferation</a:t>
            </a:r>
          </a:p>
          <a:p>
            <a:pPr lvl="1"/>
            <a:r>
              <a:rPr lang="en-US" i="1" dirty="0">
                <a:solidFill>
                  <a:srgbClr val="FF0000"/>
                </a:solidFill>
              </a:rPr>
              <a:t>Anti-inflammatory Effects</a:t>
            </a:r>
            <a:endParaRPr lang="en-US" dirty="0"/>
          </a:p>
        </p:txBody>
      </p:sp>
      <p:sp>
        <p:nvSpPr>
          <p:cNvPr id="3" name="Text Placeholder 2">
            <a:extLst>
              <a:ext uri="{FF2B5EF4-FFF2-40B4-BE49-F238E27FC236}">
                <a16:creationId xmlns:a16="http://schemas.microsoft.com/office/drawing/2014/main" id="{1FB0D697-9A78-4707-A254-841D017AB54D}"/>
              </a:ext>
            </a:extLst>
          </p:cNvPr>
          <p:cNvSpPr>
            <a:spLocks noGrp="1"/>
          </p:cNvSpPr>
          <p:nvPr>
            <p:ph type="body" sz="quarter" idx="11"/>
          </p:nvPr>
        </p:nvSpPr>
        <p:spPr>
          <a:xfrm>
            <a:off x="351327" y="189174"/>
            <a:ext cx="9636735" cy="515937"/>
          </a:xfrm>
        </p:spPr>
        <p:txBody>
          <a:bodyPr/>
          <a:lstStyle/>
          <a:p>
            <a:r>
              <a:rPr lang="en-US" dirty="0"/>
              <a:t>ECS: CB2 Receptors</a:t>
            </a:r>
          </a:p>
        </p:txBody>
      </p:sp>
      <p:sp>
        <p:nvSpPr>
          <p:cNvPr id="4" name="Slide Number Placeholder 3">
            <a:extLst>
              <a:ext uri="{FF2B5EF4-FFF2-40B4-BE49-F238E27FC236}">
                <a16:creationId xmlns:a16="http://schemas.microsoft.com/office/drawing/2014/main" id="{FB216E98-9662-9BE7-D3E0-D724623B350B}"/>
              </a:ext>
            </a:extLst>
          </p:cNvPr>
          <p:cNvSpPr>
            <a:spLocks noGrp="1"/>
          </p:cNvSpPr>
          <p:nvPr>
            <p:ph type="sldNum" sz="quarter" idx="14"/>
          </p:nvPr>
        </p:nvSpPr>
        <p:spPr/>
        <p:txBody>
          <a:bodyPr/>
          <a:lstStyle/>
          <a:p>
            <a:fld id="{B5B96711-B245-464A-8F75-18F884AA661A}" type="slidenum">
              <a:rPr lang="en-US" smtClean="0"/>
              <a:pPr/>
              <a:t>15</a:t>
            </a:fld>
            <a:endParaRPr lang="en-US" dirty="0"/>
          </a:p>
        </p:txBody>
      </p:sp>
      <p:sp>
        <p:nvSpPr>
          <p:cNvPr id="5" name="Text Placeholder 4">
            <a:extLst>
              <a:ext uri="{FF2B5EF4-FFF2-40B4-BE49-F238E27FC236}">
                <a16:creationId xmlns:a16="http://schemas.microsoft.com/office/drawing/2014/main" id="{1640D31E-A248-F8E0-C547-ED6777409DCF}"/>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947387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C426A3F-40A5-E745-59AB-AB387E8DA3B8}"/>
              </a:ext>
            </a:extLst>
          </p:cNvPr>
          <p:cNvSpPr>
            <a:spLocks noGrp="1"/>
          </p:cNvSpPr>
          <p:nvPr>
            <p:ph type="body" sz="quarter" idx="11"/>
          </p:nvPr>
        </p:nvSpPr>
        <p:spPr>
          <a:xfrm>
            <a:off x="515451" y="187448"/>
            <a:ext cx="9523698" cy="515937"/>
          </a:xfrm>
        </p:spPr>
        <p:txBody>
          <a:bodyPr/>
          <a:lstStyle/>
          <a:p>
            <a:r>
              <a:rPr lang="en-US" dirty="0"/>
              <a:t>ECS: CB1 &amp; CB2 Receptors </a:t>
            </a:r>
          </a:p>
          <a:p>
            <a:endParaRPr lang="en-US" dirty="0"/>
          </a:p>
        </p:txBody>
      </p:sp>
      <p:sp>
        <p:nvSpPr>
          <p:cNvPr id="4" name="Slide Number Placeholder 3">
            <a:extLst>
              <a:ext uri="{FF2B5EF4-FFF2-40B4-BE49-F238E27FC236}">
                <a16:creationId xmlns:a16="http://schemas.microsoft.com/office/drawing/2014/main" id="{514E329D-A0C9-1A22-3E4B-B78DF0E3AB34}"/>
              </a:ext>
            </a:extLst>
          </p:cNvPr>
          <p:cNvSpPr>
            <a:spLocks noGrp="1"/>
          </p:cNvSpPr>
          <p:nvPr>
            <p:ph type="sldNum" sz="quarter" idx="14"/>
          </p:nvPr>
        </p:nvSpPr>
        <p:spPr/>
        <p:txBody>
          <a:bodyPr/>
          <a:lstStyle/>
          <a:p>
            <a:fld id="{B5B96711-B245-464A-8F75-18F884AA661A}" type="slidenum">
              <a:rPr lang="en-US" smtClean="0"/>
              <a:pPr/>
              <a:t>16</a:t>
            </a:fld>
            <a:endParaRPr lang="en-US" dirty="0"/>
          </a:p>
        </p:txBody>
      </p:sp>
      <p:sp>
        <p:nvSpPr>
          <p:cNvPr id="5" name="Text Placeholder 4">
            <a:extLst>
              <a:ext uri="{FF2B5EF4-FFF2-40B4-BE49-F238E27FC236}">
                <a16:creationId xmlns:a16="http://schemas.microsoft.com/office/drawing/2014/main" id="{EF6A79AF-2BE5-B686-14F8-2C0361AE5685}"/>
              </a:ext>
            </a:extLst>
          </p:cNvPr>
          <p:cNvSpPr>
            <a:spLocks noGrp="1"/>
          </p:cNvSpPr>
          <p:nvPr>
            <p:ph type="body" sz="quarter" idx="15"/>
          </p:nvPr>
        </p:nvSpPr>
        <p:spPr/>
        <p:txBody>
          <a:bodyPr/>
          <a:lstStyle/>
          <a:p>
            <a:endParaRPr lang="en-US"/>
          </a:p>
        </p:txBody>
      </p:sp>
      <p:graphicFrame>
        <p:nvGraphicFramePr>
          <p:cNvPr id="6" name="Table 5">
            <a:extLst>
              <a:ext uri="{FF2B5EF4-FFF2-40B4-BE49-F238E27FC236}">
                <a16:creationId xmlns:a16="http://schemas.microsoft.com/office/drawing/2014/main" id="{7E5D49CC-2F0F-6C5F-A144-FEFF26A912C7}"/>
              </a:ext>
            </a:extLst>
          </p:cNvPr>
          <p:cNvGraphicFramePr>
            <a:graphicFrameLocks noGrp="1"/>
          </p:cNvGraphicFramePr>
          <p:nvPr>
            <p:extLst>
              <p:ext uri="{D42A27DB-BD31-4B8C-83A1-F6EECF244321}">
                <p14:modId xmlns:p14="http://schemas.microsoft.com/office/powerpoint/2010/main" val="2151973827"/>
              </p:ext>
            </p:extLst>
          </p:nvPr>
        </p:nvGraphicFramePr>
        <p:xfrm>
          <a:off x="243840" y="1092058"/>
          <a:ext cx="11704320" cy="3798394"/>
        </p:xfrm>
        <a:graphic>
          <a:graphicData uri="http://schemas.openxmlformats.org/drawingml/2006/table">
            <a:tbl>
              <a:tblPr>
                <a:tableStyleId>{08FB837D-C827-4EFA-A057-4D05807E0F7C}</a:tableStyleId>
              </a:tblPr>
              <a:tblGrid>
                <a:gridCol w="5662864">
                  <a:extLst>
                    <a:ext uri="{9D8B030D-6E8A-4147-A177-3AD203B41FA5}">
                      <a16:colId xmlns:a16="http://schemas.microsoft.com/office/drawing/2014/main" val="2159569977"/>
                    </a:ext>
                  </a:extLst>
                </a:gridCol>
                <a:gridCol w="6041456">
                  <a:extLst>
                    <a:ext uri="{9D8B030D-6E8A-4147-A177-3AD203B41FA5}">
                      <a16:colId xmlns:a16="http://schemas.microsoft.com/office/drawing/2014/main" val="2523389439"/>
                    </a:ext>
                  </a:extLst>
                </a:gridCol>
              </a:tblGrid>
              <a:tr h="462831">
                <a:tc>
                  <a:txBody>
                    <a:bodyPr/>
                    <a:lstStyle/>
                    <a:p>
                      <a:pPr algn="ctr">
                        <a:buNone/>
                      </a:pPr>
                      <a:r>
                        <a:rPr lang="en-US" b="1" dirty="0"/>
                        <a:t>CB1 Receptors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CB2 Receptors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925960"/>
                  </a:ext>
                </a:extLst>
              </a:tr>
              <a:tr h="0">
                <a:tc>
                  <a:txBody>
                    <a:bodyPr/>
                    <a:lstStyle/>
                    <a:p>
                      <a:pPr>
                        <a:buNone/>
                      </a:pPr>
                      <a:r>
                        <a:rPr lang="en-US" b="1" dirty="0"/>
                        <a:t>Location:</a:t>
                      </a:r>
                      <a:br>
                        <a:rPr lang="en-US" b="1" dirty="0"/>
                      </a:br>
                      <a:r>
                        <a:rPr lang="en-US" dirty="0"/>
                        <a:t>• Brain + spinal cord (CNS); especially presynaptic neurons</a:t>
                      </a:r>
                      <a:br>
                        <a:rPr lang="en-US" dirty="0"/>
                      </a:br>
                      <a:r>
                        <a:rPr lang="en-US" dirty="0"/>
                        <a:t>• Peripheral sensory nerves </a:t>
                      </a:r>
                      <a:br>
                        <a:rPr lang="en-US" dirty="0"/>
                      </a:br>
                      <a:r>
                        <a:rPr lang="en-US" dirty="0"/>
                        <a:t>• Enteric nervous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b="1" dirty="0"/>
                        <a:t>Location:</a:t>
                      </a:r>
                      <a:br>
                        <a:rPr lang="en-US" b="1" dirty="0">
                          <a:sym typeface="Wingdings" pitchFamily="2" charset="2"/>
                        </a:rPr>
                      </a:br>
                      <a:r>
                        <a:rPr lang="en-US" dirty="0"/>
                        <a:t>• Immune cells </a:t>
                      </a:r>
                      <a:br>
                        <a:rPr lang="en-US" dirty="0"/>
                      </a:br>
                      <a:r>
                        <a:rPr lang="en-US" dirty="0"/>
                        <a:t>• Peripheral tissues (skin, joints, GI, bone) / CNS glial cells</a:t>
                      </a:r>
                      <a:br>
                        <a:rPr lang="en-US" dirty="0"/>
                      </a:br>
                      <a:r>
                        <a:rPr lang="en-US" dirty="0"/>
                        <a:t>• Increased expression during inflammation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2274814"/>
                  </a:ext>
                </a:extLst>
              </a:tr>
              <a:tr h="683803">
                <a:tc>
                  <a:txBody>
                    <a:bodyPr/>
                    <a:lstStyle/>
                    <a:p>
                      <a:pPr>
                        <a:buNone/>
                      </a:pPr>
                      <a:r>
                        <a:rPr lang="en-US" b="1" dirty="0"/>
                        <a:t>Role:</a:t>
                      </a:r>
                      <a:r>
                        <a:rPr lang="en-US" dirty="0"/>
                        <a:t> Regulates </a:t>
                      </a:r>
                      <a:r>
                        <a:rPr lang="en-US" b="1" dirty="0"/>
                        <a:t>neural tone</a:t>
                      </a:r>
                      <a:endParaRPr lang="en-US"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b="1" dirty="0"/>
                        <a:t>Role:</a:t>
                      </a:r>
                      <a:r>
                        <a:rPr lang="en-US" dirty="0"/>
                        <a:t> Regulates </a:t>
                      </a:r>
                      <a:r>
                        <a:rPr lang="en-US" b="1" dirty="0"/>
                        <a:t>immune and inflammatory tone</a:t>
                      </a:r>
                      <a:endParaRPr lang="en-US"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0175530"/>
                  </a:ext>
                </a:extLst>
              </a:tr>
              <a:tr h="0">
                <a:tc>
                  <a:txBody>
                    <a:bodyPr/>
                    <a:lstStyle/>
                    <a:p>
                      <a:pPr>
                        <a:buNone/>
                      </a:pPr>
                      <a:r>
                        <a:rPr lang="en-US" b="1" dirty="0"/>
                        <a:t>Functions:</a:t>
                      </a:r>
                      <a:br>
                        <a:rPr lang="en-US" b="1" dirty="0"/>
                      </a:br>
                      <a:r>
                        <a:rPr lang="en-US" dirty="0"/>
                        <a:t>• Modulates neurotransmitter release</a:t>
                      </a:r>
                      <a:br>
                        <a:rPr lang="en-US" dirty="0"/>
                      </a:br>
                      <a:r>
                        <a:rPr lang="en-US" dirty="0"/>
                        <a:t>• Influences mood, pain perception, memory, sensory processing</a:t>
                      </a:r>
                      <a:br>
                        <a:rPr lang="en-US" dirty="0"/>
                      </a:br>
                      <a:r>
                        <a:rPr lang="en-US" dirty="0"/>
                        <a:t>• Adjusts autonomic NS balance/tone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b="1" dirty="0"/>
                        <a:t>Functions:</a:t>
                      </a:r>
                      <a:br>
                        <a:rPr lang="en-US" b="1" dirty="0"/>
                      </a:br>
                      <a:r>
                        <a:rPr lang="en-US" dirty="0"/>
                        <a:t>• Reduces inflammatory signaling</a:t>
                      </a:r>
                      <a:br>
                        <a:rPr lang="en-US" dirty="0"/>
                      </a:br>
                      <a:r>
                        <a:rPr lang="en-US" dirty="0"/>
                        <a:t>• Controls tissue recovery and repair</a:t>
                      </a:r>
                      <a:br>
                        <a:rPr lang="en-US" dirty="0"/>
                      </a:br>
                      <a:r>
                        <a:rPr lang="en-US" dirty="0"/>
                        <a:t>• Modulates peripheral pain sensitivity</a:t>
                      </a:r>
                      <a:br>
                        <a:rPr lang="en-US" dirty="0"/>
                      </a:br>
                      <a:r>
                        <a:rPr lang="en-US" dirty="0"/>
                        <a:t>• Protects the nervous system during stress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8675798"/>
                  </a:ext>
                </a:extLst>
              </a:tr>
            </a:tbl>
          </a:graphicData>
        </a:graphic>
      </p:graphicFrame>
    </p:spTree>
    <p:extLst>
      <p:ext uri="{BB962C8B-B14F-4D97-AF65-F5344CB8AC3E}">
        <p14:creationId xmlns:p14="http://schemas.microsoft.com/office/powerpoint/2010/main" val="736746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32E40D-05BB-C33F-6F4D-111F53DB14AB}"/>
              </a:ext>
            </a:extLst>
          </p:cNvPr>
          <p:cNvSpPr>
            <a:spLocks noGrp="1"/>
          </p:cNvSpPr>
          <p:nvPr>
            <p:ph type="body" sz="quarter" idx="11"/>
          </p:nvPr>
        </p:nvSpPr>
        <p:spPr/>
        <p:txBody>
          <a:bodyPr/>
          <a:lstStyle/>
          <a:p>
            <a:r>
              <a:rPr lang="en-US" dirty="0"/>
              <a:t>ECS and Cannabis</a:t>
            </a:r>
          </a:p>
        </p:txBody>
      </p:sp>
      <p:sp>
        <p:nvSpPr>
          <p:cNvPr id="4" name="Slide Number Placeholder 3">
            <a:extLst>
              <a:ext uri="{FF2B5EF4-FFF2-40B4-BE49-F238E27FC236}">
                <a16:creationId xmlns:a16="http://schemas.microsoft.com/office/drawing/2014/main" id="{FE676920-6D88-67CF-2705-2FB58A4F454B}"/>
              </a:ext>
            </a:extLst>
          </p:cNvPr>
          <p:cNvSpPr>
            <a:spLocks noGrp="1"/>
          </p:cNvSpPr>
          <p:nvPr>
            <p:ph type="sldNum" sz="quarter" idx="14"/>
          </p:nvPr>
        </p:nvSpPr>
        <p:spPr/>
        <p:txBody>
          <a:bodyPr/>
          <a:lstStyle/>
          <a:p>
            <a:fld id="{B5B96711-B245-464A-8F75-18F884AA661A}" type="slidenum">
              <a:rPr lang="en-US" smtClean="0"/>
              <a:pPr/>
              <a:t>17</a:t>
            </a:fld>
            <a:endParaRPr lang="en-US" dirty="0"/>
          </a:p>
        </p:txBody>
      </p:sp>
      <p:sp>
        <p:nvSpPr>
          <p:cNvPr id="5" name="Text Placeholder 4">
            <a:extLst>
              <a:ext uri="{FF2B5EF4-FFF2-40B4-BE49-F238E27FC236}">
                <a16:creationId xmlns:a16="http://schemas.microsoft.com/office/drawing/2014/main" id="{D84F48CA-2906-EEE6-8A31-B54DC64CE07A}"/>
              </a:ext>
            </a:extLst>
          </p:cNvPr>
          <p:cNvSpPr>
            <a:spLocks noGrp="1"/>
          </p:cNvSpPr>
          <p:nvPr>
            <p:ph type="body" sz="quarter" idx="15"/>
          </p:nvPr>
        </p:nvSpPr>
        <p:spPr/>
        <p:txBody>
          <a:bodyPr/>
          <a:lstStyle/>
          <a:p>
            <a:endParaRPr lang="en-US"/>
          </a:p>
        </p:txBody>
      </p:sp>
      <p:graphicFrame>
        <p:nvGraphicFramePr>
          <p:cNvPr id="8" name="Table 7">
            <a:extLst>
              <a:ext uri="{FF2B5EF4-FFF2-40B4-BE49-F238E27FC236}">
                <a16:creationId xmlns:a16="http://schemas.microsoft.com/office/drawing/2014/main" id="{19CF5538-DA95-789A-A079-7B9B4940E913}"/>
              </a:ext>
            </a:extLst>
          </p:cNvPr>
          <p:cNvGraphicFramePr>
            <a:graphicFrameLocks noGrp="1"/>
          </p:cNvGraphicFramePr>
          <p:nvPr>
            <p:extLst>
              <p:ext uri="{D42A27DB-BD31-4B8C-83A1-F6EECF244321}">
                <p14:modId xmlns:p14="http://schemas.microsoft.com/office/powerpoint/2010/main" val="751138114"/>
              </p:ext>
            </p:extLst>
          </p:nvPr>
        </p:nvGraphicFramePr>
        <p:xfrm>
          <a:off x="838200" y="1203357"/>
          <a:ext cx="10515600" cy="3749040"/>
        </p:xfrm>
        <a:graphic>
          <a:graphicData uri="http://schemas.openxmlformats.org/drawingml/2006/table">
            <a:tbl>
              <a:tblPr>
                <a:tableStyleId>{21E4AEA4-8DFA-4A89-87EB-49C32662AFE0}</a:tableStyleId>
              </a:tblPr>
              <a:tblGrid>
                <a:gridCol w="2286000">
                  <a:extLst>
                    <a:ext uri="{9D8B030D-6E8A-4147-A177-3AD203B41FA5}">
                      <a16:colId xmlns:a16="http://schemas.microsoft.com/office/drawing/2014/main" val="2386844957"/>
                    </a:ext>
                  </a:extLst>
                </a:gridCol>
                <a:gridCol w="4724400">
                  <a:extLst>
                    <a:ext uri="{9D8B030D-6E8A-4147-A177-3AD203B41FA5}">
                      <a16:colId xmlns:a16="http://schemas.microsoft.com/office/drawing/2014/main" val="10315926"/>
                    </a:ext>
                  </a:extLst>
                </a:gridCol>
                <a:gridCol w="3505200">
                  <a:extLst>
                    <a:ext uri="{9D8B030D-6E8A-4147-A177-3AD203B41FA5}">
                      <a16:colId xmlns:a16="http://schemas.microsoft.com/office/drawing/2014/main" val="1395947920"/>
                    </a:ext>
                  </a:extLst>
                </a:gridCol>
              </a:tblGrid>
              <a:tr h="0">
                <a:tc>
                  <a:txBody>
                    <a:bodyPr/>
                    <a:lstStyle/>
                    <a:p>
                      <a:pPr algn="ctr">
                        <a:buNone/>
                      </a:pPr>
                      <a:endParaRPr lang="en-US" sz="2000" b="1" dirty="0"/>
                    </a:p>
                    <a:p>
                      <a:pPr algn="ctr">
                        <a:buNone/>
                      </a:pPr>
                      <a:r>
                        <a:rPr lang="en-US" sz="2000" b="1" dirty="0"/>
                        <a:t>Terminology</a:t>
                      </a:r>
                    </a:p>
                    <a:p>
                      <a:pPr algn="ctr">
                        <a:buNone/>
                      </a:pP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2000" b="1" dirty="0"/>
                        <a:t>What It Means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2000" b="1" dirty="0"/>
                        <a:t>Key Distinguishing 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430455"/>
                  </a:ext>
                </a:extLst>
              </a:tr>
              <a:tr h="0">
                <a:tc>
                  <a:txBody>
                    <a:bodyPr/>
                    <a:lstStyle/>
                    <a:p>
                      <a:pPr algn="ctr">
                        <a:buNone/>
                      </a:pPr>
                      <a:r>
                        <a:rPr lang="en-US" b="1"/>
                        <a:t>Cannabis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The plant genus itself: </a:t>
                      </a:r>
                    </a:p>
                    <a:p>
                      <a:pPr algn="ctr">
                        <a:buNone/>
                      </a:pPr>
                      <a:r>
                        <a:rPr lang="en-US" b="0" dirty="0"/>
                        <a:t>Cannabis sativa, Cannabis indica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800" b="0" u="none" strike="noStrike" kern="1200" dirty="0">
                          <a:solidFill>
                            <a:schemeClr val="dk1"/>
                          </a:solidFill>
                          <a:effectLst/>
                        </a:rPr>
                        <a:t>Refers to the whole plant </a:t>
                      </a:r>
                      <a:endParaRPr lang="en-US"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5628611"/>
                  </a:ext>
                </a:extLst>
              </a:tr>
              <a:tr h="0">
                <a:tc>
                  <a:txBody>
                    <a:bodyPr/>
                    <a:lstStyle/>
                    <a:p>
                      <a:pPr algn="ctr">
                        <a:buNone/>
                      </a:pPr>
                      <a:r>
                        <a:rPr lang="en-US" b="1"/>
                        <a:t>Marijuana</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Cannabis plants high in THC </a:t>
                      </a:r>
                      <a:br>
                        <a:rPr lang="en-US" b="0" dirty="0"/>
                      </a:br>
                      <a:r>
                        <a:rPr lang="en-US" sz="1200" b="0" dirty="0"/>
                        <a:t>(0.3 - 30%  THC)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Can produce psychoactive effects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6644243"/>
                  </a:ext>
                </a:extLst>
              </a:tr>
              <a:tr h="0">
                <a:tc>
                  <a:txBody>
                    <a:bodyPr/>
                    <a:lstStyle/>
                    <a:p>
                      <a:pPr algn="ctr">
                        <a:buNone/>
                      </a:pPr>
                      <a:r>
                        <a:rPr lang="en-US" b="1"/>
                        <a:t>Hemp</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Cannabis plants low in THC; </a:t>
                      </a:r>
                    </a:p>
                    <a:p>
                      <a:pPr algn="ctr">
                        <a:buNone/>
                      </a:pPr>
                      <a:r>
                        <a:rPr lang="en-US" b="0" dirty="0"/>
                        <a:t>high in CBD; </a:t>
                      </a:r>
                      <a:r>
                        <a:rPr lang="en-US" sz="1200" b="0" dirty="0"/>
                        <a:t>(federally ≤ 0.3% THC)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Does not produce psychoactive effects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3539627"/>
                  </a:ext>
                </a:extLst>
              </a:tr>
              <a:tr h="0">
                <a:tc>
                  <a:txBody>
                    <a:bodyPr/>
                    <a:lstStyle/>
                    <a:p>
                      <a:pPr algn="ctr">
                        <a:buNone/>
                      </a:pPr>
                      <a:r>
                        <a:rPr lang="en-US" b="1" dirty="0" err="1"/>
                        <a:t>Phytocannabinoids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Cannabis derived cannabinoids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Includes over 100 cannabinoids, including: THC, CBD, CBG, CBC that interact with the ECS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6140115"/>
                  </a:ext>
                </a:extLst>
              </a:tr>
            </a:tbl>
          </a:graphicData>
        </a:graphic>
      </p:graphicFrame>
    </p:spTree>
    <p:extLst>
      <p:ext uri="{BB962C8B-B14F-4D97-AF65-F5344CB8AC3E}">
        <p14:creationId xmlns:p14="http://schemas.microsoft.com/office/powerpoint/2010/main" val="66597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30C15-8420-CDF6-35BA-A59EC8191A2C}"/>
              </a:ext>
            </a:extLst>
          </p:cNvPr>
          <p:cNvSpPr>
            <a:spLocks noGrp="1"/>
          </p:cNvSpPr>
          <p:nvPr>
            <p:ph sz="quarter" idx="10"/>
          </p:nvPr>
        </p:nvSpPr>
        <p:spPr>
          <a:xfrm>
            <a:off x="214137" y="1239175"/>
            <a:ext cx="8076701" cy="4677385"/>
          </a:xfrm>
        </p:spPr>
        <p:txBody>
          <a:bodyPr>
            <a:normAutofit fontScale="85000" lnSpcReduction="20000"/>
          </a:bodyPr>
          <a:lstStyle/>
          <a:p>
            <a:pPr marL="0" indent="0" algn="ctr">
              <a:buNone/>
            </a:pPr>
            <a:r>
              <a:rPr lang="en-US" b="1" u="sng" dirty="0"/>
              <a:t>Cannabis Plant Contains:</a:t>
            </a:r>
          </a:p>
          <a:p>
            <a:r>
              <a:rPr lang="en-US" b="1" dirty="0" err="1"/>
              <a:t>Phytocannabinoids</a:t>
            </a:r>
            <a:endParaRPr lang="en-US" b="1" dirty="0"/>
          </a:p>
          <a:p>
            <a:pPr lvl="1"/>
            <a:r>
              <a:rPr lang="en-US" dirty="0"/>
              <a:t>100+ naturally occurring chemical compounds produced by the cannabis plant that interact with the body’s endocannabinoid system</a:t>
            </a:r>
          </a:p>
          <a:p>
            <a:pPr lvl="1"/>
            <a:r>
              <a:rPr lang="en-US" dirty="0"/>
              <a:t>Tetrahydrocannabinol (THC) and Cannabidiol (CBD) are the most well known</a:t>
            </a:r>
            <a:br>
              <a:rPr lang="en-US" dirty="0"/>
            </a:br>
            <a:endParaRPr lang="en-US" dirty="0"/>
          </a:p>
          <a:p>
            <a:r>
              <a:rPr lang="en-US" b="1" dirty="0"/>
              <a:t>Terpenes</a:t>
            </a:r>
          </a:p>
          <a:p>
            <a:pPr lvl="1"/>
            <a:r>
              <a:rPr lang="en-US" dirty="0"/>
              <a:t>Aromatic compounds found in cannabis that give each strain its distinct scent and flavor</a:t>
            </a:r>
          </a:p>
          <a:p>
            <a:pPr lvl="1"/>
            <a:r>
              <a:rPr lang="en-US" dirty="0"/>
              <a:t>Have physiological effects, influencing mood, stress response, pain perception, and how </a:t>
            </a:r>
            <a:r>
              <a:rPr lang="en-US" dirty="0" err="1"/>
              <a:t>phytocannabinoids</a:t>
            </a:r>
            <a:r>
              <a:rPr lang="en-US" dirty="0"/>
              <a:t> interact with the ECS</a:t>
            </a:r>
            <a:br>
              <a:rPr lang="en-US" dirty="0"/>
            </a:br>
            <a:endParaRPr lang="en-US" dirty="0"/>
          </a:p>
          <a:p>
            <a:r>
              <a:rPr lang="en-US" b="1" dirty="0"/>
              <a:t>Flavonoids </a:t>
            </a:r>
            <a:r>
              <a:rPr lang="en-US" sz="1900" b="1" dirty="0"/>
              <a:t>(</a:t>
            </a:r>
            <a:r>
              <a:rPr lang="en-US" sz="1900" b="1" dirty="0" err="1"/>
              <a:t>Cannaflavins</a:t>
            </a:r>
            <a:r>
              <a:rPr lang="en-US" sz="1900" b="1" dirty="0"/>
              <a:t>)</a:t>
            </a:r>
          </a:p>
          <a:p>
            <a:pPr lvl="1"/>
            <a:r>
              <a:rPr lang="en-US" dirty="0"/>
              <a:t>Plant-based antioxidant compounds found in cannabis, fruits, and vegetables that contribute to color, anti-inflammatory activity, and cellular protection</a:t>
            </a:r>
          </a:p>
        </p:txBody>
      </p:sp>
      <p:sp>
        <p:nvSpPr>
          <p:cNvPr id="3" name="Text Placeholder 2">
            <a:extLst>
              <a:ext uri="{FF2B5EF4-FFF2-40B4-BE49-F238E27FC236}">
                <a16:creationId xmlns:a16="http://schemas.microsoft.com/office/drawing/2014/main" id="{4472AA68-50C2-3479-0BDC-062689D28D1D}"/>
              </a:ext>
            </a:extLst>
          </p:cNvPr>
          <p:cNvSpPr>
            <a:spLocks noGrp="1"/>
          </p:cNvSpPr>
          <p:nvPr>
            <p:ph type="body" sz="quarter" idx="11"/>
          </p:nvPr>
        </p:nvSpPr>
        <p:spPr/>
        <p:txBody>
          <a:bodyPr/>
          <a:lstStyle/>
          <a:p>
            <a:r>
              <a:rPr lang="en-US" dirty="0"/>
              <a:t>Cannabis: Overview</a:t>
            </a:r>
          </a:p>
        </p:txBody>
      </p:sp>
      <p:sp>
        <p:nvSpPr>
          <p:cNvPr id="4" name="Slide Number Placeholder 3">
            <a:extLst>
              <a:ext uri="{FF2B5EF4-FFF2-40B4-BE49-F238E27FC236}">
                <a16:creationId xmlns:a16="http://schemas.microsoft.com/office/drawing/2014/main" id="{95506741-B355-0739-05B8-E4780A7A8C0F}"/>
              </a:ext>
            </a:extLst>
          </p:cNvPr>
          <p:cNvSpPr>
            <a:spLocks noGrp="1"/>
          </p:cNvSpPr>
          <p:nvPr>
            <p:ph type="sldNum" sz="quarter" idx="14"/>
          </p:nvPr>
        </p:nvSpPr>
        <p:spPr/>
        <p:txBody>
          <a:bodyPr/>
          <a:lstStyle/>
          <a:p>
            <a:fld id="{B5B96711-B245-464A-8F75-18F884AA661A}" type="slidenum">
              <a:rPr lang="en-US" smtClean="0"/>
              <a:pPr/>
              <a:t>18</a:t>
            </a:fld>
            <a:endParaRPr lang="en-US" dirty="0"/>
          </a:p>
        </p:txBody>
      </p:sp>
      <p:sp>
        <p:nvSpPr>
          <p:cNvPr id="5" name="Text Placeholder 4">
            <a:extLst>
              <a:ext uri="{FF2B5EF4-FFF2-40B4-BE49-F238E27FC236}">
                <a16:creationId xmlns:a16="http://schemas.microsoft.com/office/drawing/2014/main" id="{20073ECD-9444-312F-F682-1874DECE88CA}"/>
              </a:ext>
            </a:extLst>
          </p:cNvPr>
          <p:cNvSpPr>
            <a:spLocks noGrp="1"/>
          </p:cNvSpPr>
          <p:nvPr>
            <p:ph type="body" sz="quarter" idx="15"/>
          </p:nvPr>
        </p:nvSpPr>
        <p:spPr/>
        <p:txBody>
          <a:bodyPr/>
          <a:lstStyle/>
          <a:p>
            <a:endParaRPr lang="en-US"/>
          </a:p>
        </p:txBody>
      </p:sp>
      <p:sp>
        <p:nvSpPr>
          <p:cNvPr id="7" name="TextBox 6">
            <a:extLst>
              <a:ext uri="{FF2B5EF4-FFF2-40B4-BE49-F238E27FC236}">
                <a16:creationId xmlns:a16="http://schemas.microsoft.com/office/drawing/2014/main" id="{EE366B00-E3DF-38CF-9C08-49DEDB3824CF}"/>
              </a:ext>
            </a:extLst>
          </p:cNvPr>
          <p:cNvSpPr txBox="1"/>
          <p:nvPr/>
        </p:nvSpPr>
        <p:spPr>
          <a:xfrm>
            <a:off x="1594884" y="1499191"/>
            <a:ext cx="184731" cy="369332"/>
          </a:xfrm>
          <a:prstGeom prst="rect">
            <a:avLst/>
          </a:prstGeom>
          <a:noFill/>
        </p:spPr>
        <p:txBody>
          <a:bodyPr wrap="none" rtlCol="0">
            <a:spAutoFit/>
          </a:bodyPr>
          <a:lstStyle/>
          <a:p>
            <a:endParaRPr lang="en-US" dirty="0"/>
          </a:p>
        </p:txBody>
      </p:sp>
      <p:pic>
        <p:nvPicPr>
          <p:cNvPr id="8" name="Picture 7" descr="A group of green plants&#10;&#10;AI-generated content may be incorrect.">
            <a:extLst>
              <a:ext uri="{FF2B5EF4-FFF2-40B4-BE49-F238E27FC236}">
                <a16:creationId xmlns:a16="http://schemas.microsoft.com/office/drawing/2014/main" id="{7286DAAC-5D85-1F16-4E5B-22A6DED9D9FA}"/>
              </a:ext>
            </a:extLst>
          </p:cNvPr>
          <p:cNvPicPr>
            <a:picLocks noChangeAspect="1"/>
          </p:cNvPicPr>
          <p:nvPr/>
        </p:nvPicPr>
        <p:blipFill>
          <a:blip r:embed="rId2"/>
          <a:stretch>
            <a:fillRect/>
          </a:stretch>
        </p:blipFill>
        <p:spPr>
          <a:xfrm>
            <a:off x="8615806" y="1361974"/>
            <a:ext cx="3362057" cy="4473279"/>
          </a:xfrm>
          <a:prstGeom prst="rect">
            <a:avLst/>
          </a:prstGeom>
          <a:ln w="38100">
            <a:solidFill>
              <a:schemeClr val="tx1"/>
            </a:solidFill>
          </a:ln>
        </p:spPr>
      </p:pic>
    </p:spTree>
    <p:extLst>
      <p:ext uri="{BB962C8B-B14F-4D97-AF65-F5344CB8AC3E}">
        <p14:creationId xmlns:p14="http://schemas.microsoft.com/office/powerpoint/2010/main" val="709904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2F2C15-F5DF-943D-46C9-EE3036FC6774}"/>
              </a:ext>
            </a:extLst>
          </p:cNvPr>
          <p:cNvSpPr>
            <a:spLocks noGrp="1"/>
          </p:cNvSpPr>
          <p:nvPr>
            <p:ph sz="quarter" idx="10"/>
          </p:nvPr>
        </p:nvSpPr>
        <p:spPr>
          <a:xfrm>
            <a:off x="650204" y="1259922"/>
            <a:ext cx="10955642" cy="4677385"/>
          </a:xfrm>
        </p:spPr>
        <p:txBody>
          <a:bodyPr/>
          <a:lstStyle/>
          <a:p>
            <a:r>
              <a:rPr lang="en-US" b="1" dirty="0"/>
              <a:t>Over 100+ </a:t>
            </a:r>
            <a:r>
              <a:rPr lang="en-US" b="1" dirty="0" err="1"/>
              <a:t>phytocannabinoids</a:t>
            </a:r>
            <a:r>
              <a:rPr lang="en-US" b="1" dirty="0"/>
              <a:t> have been identified</a:t>
            </a:r>
          </a:p>
          <a:p>
            <a:pPr lvl="1"/>
            <a:r>
              <a:rPr lang="en-US" dirty="0"/>
              <a:t>THC, CBD, CBN, CBG</a:t>
            </a:r>
            <a:br>
              <a:rPr lang="en-US" dirty="0"/>
            </a:br>
            <a:endParaRPr lang="en-US" dirty="0"/>
          </a:p>
          <a:p>
            <a:r>
              <a:rPr lang="en-US" b="1" dirty="0" err="1"/>
              <a:t>Phytocannabinoids</a:t>
            </a:r>
            <a:r>
              <a:rPr lang="en-US" b="1" dirty="0"/>
              <a:t> mimic or modulate the body’s own endocannabinoids</a:t>
            </a:r>
            <a:br>
              <a:rPr lang="en-US" b="1" dirty="0"/>
            </a:br>
            <a:endParaRPr lang="en-US" b="1" dirty="0"/>
          </a:p>
          <a:p>
            <a:r>
              <a:rPr lang="en-US" b="1" dirty="0"/>
              <a:t>They interact with CB1 and CB2 receptors </a:t>
            </a:r>
            <a:r>
              <a:rPr lang="en-US" sz="2400" b="1" dirty="0"/>
              <a:t>(and other signaling pathways)</a:t>
            </a:r>
          </a:p>
          <a:p>
            <a:pPr lvl="1"/>
            <a:r>
              <a:rPr lang="en-US" dirty="0"/>
              <a:t>Influence ECS tone, neuronal adaptability, immune, inflammation, and stress responses</a:t>
            </a:r>
          </a:p>
          <a:p>
            <a:pPr lvl="1"/>
            <a:endParaRPr lang="en-US" dirty="0"/>
          </a:p>
        </p:txBody>
      </p:sp>
      <p:sp>
        <p:nvSpPr>
          <p:cNvPr id="3" name="Text Placeholder 2">
            <a:extLst>
              <a:ext uri="{FF2B5EF4-FFF2-40B4-BE49-F238E27FC236}">
                <a16:creationId xmlns:a16="http://schemas.microsoft.com/office/drawing/2014/main" id="{04BD4AAD-CCEB-D8AA-BD5B-A09671746EBF}"/>
              </a:ext>
            </a:extLst>
          </p:cNvPr>
          <p:cNvSpPr>
            <a:spLocks noGrp="1"/>
          </p:cNvSpPr>
          <p:nvPr>
            <p:ph type="body" sz="quarter" idx="11"/>
          </p:nvPr>
        </p:nvSpPr>
        <p:spPr/>
        <p:txBody>
          <a:bodyPr/>
          <a:lstStyle/>
          <a:p>
            <a:r>
              <a:rPr lang="en-US" dirty="0"/>
              <a:t>Cannabis: </a:t>
            </a:r>
            <a:r>
              <a:rPr lang="en-US" dirty="0" err="1"/>
              <a:t>Phytocannabinoids</a:t>
            </a:r>
            <a:endParaRPr lang="en-US" dirty="0"/>
          </a:p>
        </p:txBody>
      </p:sp>
      <p:sp>
        <p:nvSpPr>
          <p:cNvPr id="4" name="Slide Number Placeholder 3">
            <a:extLst>
              <a:ext uri="{FF2B5EF4-FFF2-40B4-BE49-F238E27FC236}">
                <a16:creationId xmlns:a16="http://schemas.microsoft.com/office/drawing/2014/main" id="{129B67D8-F9A8-FADC-CAC5-501DA7B9824C}"/>
              </a:ext>
            </a:extLst>
          </p:cNvPr>
          <p:cNvSpPr>
            <a:spLocks noGrp="1"/>
          </p:cNvSpPr>
          <p:nvPr>
            <p:ph type="sldNum" sz="quarter" idx="14"/>
          </p:nvPr>
        </p:nvSpPr>
        <p:spPr/>
        <p:txBody>
          <a:bodyPr/>
          <a:lstStyle/>
          <a:p>
            <a:fld id="{B5B96711-B245-464A-8F75-18F884AA661A}" type="slidenum">
              <a:rPr lang="en-US" smtClean="0"/>
              <a:pPr/>
              <a:t>19</a:t>
            </a:fld>
            <a:endParaRPr lang="en-US" dirty="0"/>
          </a:p>
        </p:txBody>
      </p:sp>
      <p:sp>
        <p:nvSpPr>
          <p:cNvPr id="5" name="Text Placeholder 4">
            <a:extLst>
              <a:ext uri="{FF2B5EF4-FFF2-40B4-BE49-F238E27FC236}">
                <a16:creationId xmlns:a16="http://schemas.microsoft.com/office/drawing/2014/main" id="{4D9F55E4-F7A0-94EF-B628-B8AB4A9FA384}"/>
              </a:ext>
            </a:extLst>
          </p:cNvPr>
          <p:cNvSpPr>
            <a:spLocks noGrp="1"/>
          </p:cNvSpPr>
          <p:nvPr>
            <p:ph type="body" sz="quarter" idx="15"/>
          </p:nvPr>
        </p:nvSpPr>
        <p:spPr/>
        <p:txBody>
          <a:bodyPr/>
          <a:lstStyle/>
          <a:p>
            <a:endParaRPr lang="en-US"/>
          </a:p>
        </p:txBody>
      </p:sp>
      <p:sp>
        <p:nvSpPr>
          <p:cNvPr id="7" name="TextBox 6">
            <a:extLst>
              <a:ext uri="{FF2B5EF4-FFF2-40B4-BE49-F238E27FC236}">
                <a16:creationId xmlns:a16="http://schemas.microsoft.com/office/drawing/2014/main" id="{FCFFC911-D77D-D28D-C3C9-3124DFB93CA2}"/>
              </a:ext>
            </a:extLst>
          </p:cNvPr>
          <p:cNvSpPr txBox="1"/>
          <p:nvPr/>
        </p:nvSpPr>
        <p:spPr>
          <a:xfrm>
            <a:off x="3223427" y="5197968"/>
            <a:ext cx="7365442" cy="800219"/>
          </a:xfrm>
          <a:prstGeom prst="rect">
            <a:avLst/>
          </a:prstGeom>
          <a:noFill/>
          <a:ln w="38100">
            <a:solidFill>
              <a:schemeClr val="tx1"/>
            </a:solidFill>
          </a:ln>
        </p:spPr>
        <p:txBody>
          <a:bodyPr wrap="square" rtlCol="0">
            <a:spAutoFit/>
          </a:bodyPr>
          <a:lstStyle/>
          <a:p>
            <a:pPr algn="ctr"/>
            <a:r>
              <a:rPr lang="en-US" sz="2300" b="1" dirty="0">
                <a:solidFill>
                  <a:srgbClr val="0070C0"/>
                </a:solidFill>
              </a:rPr>
              <a:t>Think of </a:t>
            </a:r>
            <a:r>
              <a:rPr lang="en-US" sz="2300" b="1" dirty="0" err="1">
                <a:solidFill>
                  <a:srgbClr val="0070C0"/>
                </a:solidFill>
              </a:rPr>
              <a:t>phytocannabinoids</a:t>
            </a:r>
            <a:r>
              <a:rPr lang="en-US" sz="2300" b="1" dirty="0">
                <a:solidFill>
                  <a:srgbClr val="0070C0"/>
                </a:solidFill>
              </a:rPr>
              <a:t> as messages from plants that speak the language of our endocannabinoid system</a:t>
            </a:r>
          </a:p>
        </p:txBody>
      </p:sp>
    </p:spTree>
    <p:extLst>
      <p:ext uri="{BB962C8B-B14F-4D97-AF65-F5344CB8AC3E}">
        <p14:creationId xmlns:p14="http://schemas.microsoft.com/office/powerpoint/2010/main" val="2390978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B6C277-3C79-3B46-161E-07A3AF3AEE1C}"/>
              </a:ext>
            </a:extLst>
          </p:cNvPr>
          <p:cNvSpPr>
            <a:spLocks noGrp="1"/>
          </p:cNvSpPr>
          <p:nvPr>
            <p:ph type="body" sz="quarter" idx="11"/>
          </p:nvPr>
        </p:nvSpPr>
        <p:spPr/>
        <p:txBody>
          <a:bodyPr/>
          <a:lstStyle/>
          <a:p>
            <a:r>
              <a:rPr lang="en-US" dirty="0"/>
              <a:t>Cannabis: </a:t>
            </a:r>
            <a:r>
              <a:rPr lang="en-US" dirty="0" err="1"/>
              <a:t>Phytocannabinoids</a:t>
            </a:r>
            <a:endParaRPr lang="en-US" dirty="0"/>
          </a:p>
        </p:txBody>
      </p:sp>
      <p:sp>
        <p:nvSpPr>
          <p:cNvPr id="4" name="Slide Number Placeholder 3">
            <a:extLst>
              <a:ext uri="{FF2B5EF4-FFF2-40B4-BE49-F238E27FC236}">
                <a16:creationId xmlns:a16="http://schemas.microsoft.com/office/drawing/2014/main" id="{027B37BB-10B9-38C7-4B88-B5011E2891AC}"/>
              </a:ext>
            </a:extLst>
          </p:cNvPr>
          <p:cNvSpPr>
            <a:spLocks noGrp="1"/>
          </p:cNvSpPr>
          <p:nvPr>
            <p:ph type="sldNum" sz="quarter" idx="14"/>
          </p:nvPr>
        </p:nvSpPr>
        <p:spPr/>
        <p:txBody>
          <a:bodyPr/>
          <a:lstStyle/>
          <a:p>
            <a:fld id="{B5B96711-B245-464A-8F75-18F884AA661A}" type="slidenum">
              <a:rPr lang="en-US" smtClean="0"/>
              <a:pPr/>
              <a:t>20</a:t>
            </a:fld>
            <a:endParaRPr lang="en-US" dirty="0"/>
          </a:p>
        </p:txBody>
      </p:sp>
      <p:sp>
        <p:nvSpPr>
          <p:cNvPr id="5" name="Text Placeholder 4">
            <a:extLst>
              <a:ext uri="{FF2B5EF4-FFF2-40B4-BE49-F238E27FC236}">
                <a16:creationId xmlns:a16="http://schemas.microsoft.com/office/drawing/2014/main" id="{1D44FCA6-F05E-979B-C528-5CA7DF92809B}"/>
              </a:ext>
            </a:extLst>
          </p:cNvPr>
          <p:cNvSpPr>
            <a:spLocks noGrp="1"/>
          </p:cNvSpPr>
          <p:nvPr>
            <p:ph type="body" sz="quarter" idx="15"/>
          </p:nvPr>
        </p:nvSpPr>
        <p:spPr/>
        <p:txBody>
          <a:bodyPr/>
          <a:lstStyle/>
          <a:p>
            <a:endParaRPr lang="en-US"/>
          </a:p>
        </p:txBody>
      </p:sp>
      <p:graphicFrame>
        <p:nvGraphicFramePr>
          <p:cNvPr id="6" name="Table 5">
            <a:extLst>
              <a:ext uri="{FF2B5EF4-FFF2-40B4-BE49-F238E27FC236}">
                <a16:creationId xmlns:a16="http://schemas.microsoft.com/office/drawing/2014/main" id="{67B0B119-58FA-AED4-0DDF-D0717A1C0212}"/>
              </a:ext>
            </a:extLst>
          </p:cNvPr>
          <p:cNvGraphicFramePr>
            <a:graphicFrameLocks noGrp="1"/>
          </p:cNvGraphicFramePr>
          <p:nvPr>
            <p:extLst>
              <p:ext uri="{D42A27DB-BD31-4B8C-83A1-F6EECF244321}">
                <p14:modId xmlns:p14="http://schemas.microsoft.com/office/powerpoint/2010/main" val="2468526688"/>
              </p:ext>
            </p:extLst>
          </p:nvPr>
        </p:nvGraphicFramePr>
        <p:xfrm>
          <a:off x="445112" y="1266161"/>
          <a:ext cx="8320035" cy="4623410"/>
        </p:xfrm>
        <a:graphic>
          <a:graphicData uri="http://schemas.openxmlformats.org/drawingml/2006/table">
            <a:tbl>
              <a:tblPr>
                <a:tableStyleId>{08FB837D-C827-4EFA-A057-4D05807E0F7C}</a:tableStyleId>
              </a:tblPr>
              <a:tblGrid>
                <a:gridCol w="934497">
                  <a:extLst>
                    <a:ext uri="{9D8B030D-6E8A-4147-A177-3AD203B41FA5}">
                      <a16:colId xmlns:a16="http://schemas.microsoft.com/office/drawing/2014/main" val="3096968723"/>
                    </a:ext>
                  </a:extLst>
                </a:gridCol>
                <a:gridCol w="1738364">
                  <a:extLst>
                    <a:ext uri="{9D8B030D-6E8A-4147-A177-3AD203B41FA5}">
                      <a16:colId xmlns:a16="http://schemas.microsoft.com/office/drawing/2014/main" val="3288569342"/>
                    </a:ext>
                  </a:extLst>
                </a:gridCol>
                <a:gridCol w="2823587">
                  <a:extLst>
                    <a:ext uri="{9D8B030D-6E8A-4147-A177-3AD203B41FA5}">
                      <a16:colId xmlns:a16="http://schemas.microsoft.com/office/drawing/2014/main" val="2875265565"/>
                    </a:ext>
                  </a:extLst>
                </a:gridCol>
                <a:gridCol w="2823587">
                  <a:extLst>
                    <a:ext uri="{9D8B030D-6E8A-4147-A177-3AD203B41FA5}">
                      <a16:colId xmlns:a16="http://schemas.microsoft.com/office/drawing/2014/main" val="3340013874"/>
                    </a:ext>
                  </a:extLst>
                </a:gridCol>
              </a:tblGrid>
              <a:tr h="332769">
                <a:tc>
                  <a:txBody>
                    <a:bodyPr/>
                    <a:lstStyle/>
                    <a:p>
                      <a:pPr algn="ctr">
                        <a:buNone/>
                      </a:pPr>
                      <a:r>
                        <a:rPr lang="en-US" sz="1200" b="1"/>
                        <a:t>Abbreviation</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200" b="1"/>
                        <a:t>Full Name</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200" b="1" dirty="0"/>
                        <a:t>Key Actions</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200" b="1" dirty="0"/>
                        <a:t>Notable Effects</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7228782"/>
                  </a:ext>
                </a:extLst>
              </a:tr>
              <a:tr h="571936">
                <a:tc>
                  <a:txBody>
                    <a:bodyPr/>
                    <a:lstStyle/>
                    <a:p>
                      <a:pPr algn="ctr">
                        <a:buNone/>
                      </a:pPr>
                      <a:r>
                        <a:rPr lang="en-US" sz="1000" b="1"/>
                        <a:t>THC</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l-GR" sz="1000"/>
                        <a:t>Δ9-</a:t>
                      </a:r>
                      <a:r>
                        <a:rPr lang="en-US" sz="1000"/>
                        <a:t>Tetrahydrocannabinol</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b="1"/>
                        <a:t>Partial agonist</a:t>
                      </a:r>
                      <a:r>
                        <a:rPr lang="en-US" sz="1000"/>
                        <a:t> at CB1 &amp; CB2</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Psychoactive; analgesic; appetite stimulation; anti-nausea; sleep support</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2702465"/>
                  </a:ext>
                </a:extLst>
              </a:tr>
              <a:tr h="673243">
                <a:tc>
                  <a:txBody>
                    <a:bodyPr/>
                    <a:lstStyle/>
                    <a:p>
                      <a:pPr algn="ctr">
                        <a:buNone/>
                      </a:pPr>
                      <a:r>
                        <a:rPr lang="en-US" sz="1000" b="1"/>
                        <a:t>CBD</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dirty="0"/>
                        <a:t>Cannabidiol</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b="1" dirty="0"/>
                        <a:t>Modulates</a:t>
                      </a:r>
                      <a:r>
                        <a:rPr lang="en-US" sz="1000" dirty="0"/>
                        <a:t> CB1 &amp; CB2 </a:t>
                      </a:r>
                    </a:p>
                    <a:p>
                      <a:pPr algn="ctr">
                        <a:buNone/>
                      </a:pPr>
                      <a:r>
                        <a:rPr lang="en-US" sz="1000" dirty="0"/>
                        <a:t>(not direct activator)</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Anti-anxiety; anti-inflammatory; reduces overactivation; promotes homeostasis</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0612024"/>
                  </a:ext>
                </a:extLst>
              </a:tr>
              <a:tr h="571936">
                <a:tc>
                  <a:txBody>
                    <a:bodyPr/>
                    <a:lstStyle/>
                    <a:p>
                      <a:pPr algn="ctr">
                        <a:buNone/>
                      </a:pPr>
                      <a:r>
                        <a:rPr lang="en-US" sz="1000" b="1"/>
                        <a:t>CBG</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Cannabigerol</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dirty="0"/>
                        <a:t>Precursor to many cannabinoids </a:t>
                      </a:r>
                    </a:p>
                    <a:p>
                      <a:pPr algn="ctr">
                        <a:buNone/>
                      </a:pPr>
                      <a:r>
                        <a:rPr lang="en-US" sz="1000" dirty="0"/>
                        <a:t>(the “mother cannabinoid”)</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Anti-inflammatory; supports gut healing; neuroprotective</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7416311"/>
                  </a:ext>
                </a:extLst>
              </a:tr>
              <a:tr h="639448">
                <a:tc>
                  <a:txBody>
                    <a:bodyPr/>
                    <a:lstStyle/>
                    <a:p>
                      <a:pPr algn="ctr">
                        <a:buNone/>
                      </a:pPr>
                      <a:r>
                        <a:rPr lang="en-US" sz="1000" b="1"/>
                        <a:t>CBC</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Cannabichromene</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Interacts with </a:t>
                      </a:r>
                      <a:r>
                        <a:rPr lang="en-US" sz="1000" b="1"/>
                        <a:t>TRPV1 and CB2</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Anti-inflammatory; mood support; may enhance effects of other cannabinoids</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3820326"/>
                  </a:ext>
                </a:extLst>
              </a:tr>
              <a:tr h="571936">
                <a:tc>
                  <a:txBody>
                    <a:bodyPr/>
                    <a:lstStyle/>
                    <a:p>
                      <a:pPr algn="ctr">
                        <a:buNone/>
                      </a:pPr>
                      <a:r>
                        <a:rPr lang="en-US" sz="1000" b="1"/>
                        <a:t>CBN</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Cannabinol</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Oxidation product of THC</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Mildly sedating; may improve sleep; gentle muscle-relaxing effects</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7375520"/>
                  </a:ext>
                </a:extLst>
              </a:tr>
              <a:tr h="647264">
                <a:tc>
                  <a:txBody>
                    <a:bodyPr/>
                    <a:lstStyle/>
                    <a:p>
                      <a:pPr algn="ctr">
                        <a:buNone/>
                      </a:pPr>
                      <a:r>
                        <a:rPr lang="en-US" sz="1000" b="1"/>
                        <a:t>THCV</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dirty="0"/>
                        <a:t>Tetrahydrocannabivarin</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b="1" dirty="0"/>
                        <a:t>Partial agonist/antagonist</a:t>
                      </a:r>
                      <a:r>
                        <a:rPr lang="en-US" sz="1000" dirty="0"/>
                        <a:t> at CB1 </a:t>
                      </a:r>
                    </a:p>
                    <a:p>
                      <a:pPr algn="ctr">
                        <a:buNone/>
                      </a:pPr>
                      <a:r>
                        <a:rPr lang="en-US" sz="1000" dirty="0"/>
                        <a:t>(dose-dependent)</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Low doses = appetite/satiety support; can be focusing and energizing</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138509"/>
                  </a:ext>
                </a:extLst>
              </a:tr>
              <a:tr h="614878">
                <a:tc>
                  <a:txBody>
                    <a:bodyPr/>
                    <a:lstStyle/>
                    <a:p>
                      <a:pPr algn="ctr">
                        <a:buNone/>
                      </a:pPr>
                      <a:r>
                        <a:rPr lang="en-US" sz="1000" b="1"/>
                        <a:t>CBDV</a:t>
                      </a:r>
                      <a:endParaRPr lang="en-US" sz="100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dirty="0" err="1"/>
                        <a:t>Cannabidivarin</a:t>
                      </a:r>
                      <a:endParaRPr lang="en-US" sz="1000" dirty="0"/>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a:t>Similar structure to CBD</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000" dirty="0"/>
                        <a:t>Under study for seizure disorders and neurodevelopmental support</a:t>
                      </a:r>
                    </a:p>
                  </a:txBody>
                  <a:tcPr marL="50597" marR="50597" marT="25298" marB="252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4946793"/>
                  </a:ext>
                </a:extLst>
              </a:tr>
            </a:tbl>
          </a:graphicData>
        </a:graphic>
      </p:graphicFrame>
      <p:sp>
        <p:nvSpPr>
          <p:cNvPr id="7" name="TextBox 6">
            <a:extLst>
              <a:ext uri="{FF2B5EF4-FFF2-40B4-BE49-F238E27FC236}">
                <a16:creationId xmlns:a16="http://schemas.microsoft.com/office/drawing/2014/main" id="{EE5514B9-E34B-D122-350E-58027857E16D}"/>
              </a:ext>
            </a:extLst>
          </p:cNvPr>
          <p:cNvSpPr txBox="1"/>
          <p:nvPr/>
        </p:nvSpPr>
        <p:spPr>
          <a:xfrm>
            <a:off x="8976111" y="1454208"/>
            <a:ext cx="3064747" cy="4247317"/>
          </a:xfrm>
          <a:prstGeom prst="rect">
            <a:avLst/>
          </a:prstGeom>
          <a:noFill/>
          <a:ln w="38100">
            <a:solidFill>
              <a:schemeClr val="tx1"/>
            </a:solidFill>
          </a:ln>
        </p:spPr>
        <p:txBody>
          <a:bodyPr wrap="square" rtlCol="0">
            <a:spAutoFit/>
          </a:bodyPr>
          <a:lstStyle/>
          <a:p>
            <a:pPr algn="ctr"/>
            <a:r>
              <a:rPr lang="en-US" dirty="0">
                <a:solidFill>
                  <a:srgbClr val="0070C0"/>
                </a:solidFill>
              </a:rPr>
              <a:t>These are a few of the primary </a:t>
            </a:r>
            <a:r>
              <a:rPr lang="en-US" dirty="0" err="1">
                <a:solidFill>
                  <a:srgbClr val="0070C0"/>
                </a:solidFill>
              </a:rPr>
              <a:t>phytocannabinoids</a:t>
            </a:r>
            <a:r>
              <a:rPr lang="en-US" dirty="0">
                <a:solidFill>
                  <a:srgbClr val="0070C0"/>
                </a:solidFill>
              </a:rPr>
              <a:t> that interact with the ECS. </a:t>
            </a:r>
          </a:p>
          <a:p>
            <a:pPr algn="ctr"/>
            <a:endParaRPr lang="en-US" dirty="0">
              <a:solidFill>
                <a:srgbClr val="0070C0"/>
              </a:solidFill>
            </a:endParaRPr>
          </a:p>
          <a:p>
            <a:pPr algn="ctr"/>
            <a:r>
              <a:rPr lang="en-US" dirty="0">
                <a:solidFill>
                  <a:srgbClr val="0070C0"/>
                </a:solidFill>
              </a:rPr>
              <a:t>Some activate the ECS receptors directly, like THC. </a:t>
            </a:r>
          </a:p>
          <a:p>
            <a:pPr algn="ctr"/>
            <a:endParaRPr lang="en-US" dirty="0">
              <a:solidFill>
                <a:srgbClr val="0070C0"/>
              </a:solidFill>
            </a:endParaRPr>
          </a:p>
          <a:p>
            <a:pPr algn="ctr"/>
            <a:r>
              <a:rPr lang="en-US" dirty="0">
                <a:solidFill>
                  <a:srgbClr val="0070C0"/>
                </a:solidFill>
              </a:rPr>
              <a:t>Others, like CBD and CBG, modulate how the ECS receptors respond. </a:t>
            </a:r>
          </a:p>
          <a:p>
            <a:pPr algn="ctr"/>
            <a:endParaRPr lang="en-US" dirty="0">
              <a:solidFill>
                <a:srgbClr val="0070C0"/>
              </a:solidFill>
            </a:endParaRPr>
          </a:p>
          <a:p>
            <a:pPr algn="ctr"/>
            <a:r>
              <a:rPr lang="en-US" dirty="0">
                <a:solidFill>
                  <a:srgbClr val="0070C0"/>
                </a:solidFill>
              </a:rPr>
              <a:t>Together, they influence pain, inflammation, emotional regulation, gut function, metabolism, and resilience.</a:t>
            </a:r>
          </a:p>
        </p:txBody>
      </p:sp>
    </p:spTree>
    <p:extLst>
      <p:ext uri="{BB962C8B-B14F-4D97-AF65-F5344CB8AC3E}">
        <p14:creationId xmlns:p14="http://schemas.microsoft.com/office/powerpoint/2010/main" val="1897152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AE0390-948A-1829-EEEC-7C51AD6AC685}"/>
              </a:ext>
            </a:extLst>
          </p:cNvPr>
          <p:cNvSpPr>
            <a:spLocks noGrp="1"/>
          </p:cNvSpPr>
          <p:nvPr>
            <p:ph sz="quarter" idx="10"/>
          </p:nvPr>
        </p:nvSpPr>
        <p:spPr>
          <a:xfrm>
            <a:off x="650203" y="1259922"/>
            <a:ext cx="11063741" cy="4677385"/>
          </a:xfrm>
        </p:spPr>
        <p:txBody>
          <a:bodyPr/>
          <a:lstStyle/>
          <a:p>
            <a:r>
              <a:rPr lang="en-US" b="1" dirty="0"/>
              <a:t>Aromatic compounds found in cannabis</a:t>
            </a:r>
          </a:p>
          <a:p>
            <a:r>
              <a:rPr lang="en-US" b="1" dirty="0"/>
              <a:t>Give each strain its distinct smell, flavor, and therapeutic personality</a:t>
            </a:r>
          </a:p>
          <a:p>
            <a:r>
              <a:rPr lang="en-US" b="1" dirty="0"/>
              <a:t>Interact with ECS and neurotransmitter systems</a:t>
            </a:r>
          </a:p>
          <a:p>
            <a:pPr lvl="1"/>
            <a:r>
              <a:rPr lang="en-US" dirty="0"/>
              <a:t>Influencing mood, inflammation, pain perception, and stress response</a:t>
            </a:r>
          </a:p>
        </p:txBody>
      </p:sp>
      <p:sp>
        <p:nvSpPr>
          <p:cNvPr id="3" name="Text Placeholder 2">
            <a:extLst>
              <a:ext uri="{FF2B5EF4-FFF2-40B4-BE49-F238E27FC236}">
                <a16:creationId xmlns:a16="http://schemas.microsoft.com/office/drawing/2014/main" id="{0E5B2C1A-3357-739E-1200-7F132E7FF33E}"/>
              </a:ext>
            </a:extLst>
          </p:cNvPr>
          <p:cNvSpPr>
            <a:spLocks noGrp="1"/>
          </p:cNvSpPr>
          <p:nvPr>
            <p:ph type="body" sz="quarter" idx="11"/>
          </p:nvPr>
        </p:nvSpPr>
        <p:spPr/>
        <p:txBody>
          <a:bodyPr/>
          <a:lstStyle/>
          <a:p>
            <a:r>
              <a:rPr lang="en-US" dirty="0"/>
              <a:t>Cannabis: Terpenes</a:t>
            </a:r>
          </a:p>
        </p:txBody>
      </p:sp>
      <p:sp>
        <p:nvSpPr>
          <p:cNvPr id="4" name="Slide Number Placeholder 3">
            <a:extLst>
              <a:ext uri="{FF2B5EF4-FFF2-40B4-BE49-F238E27FC236}">
                <a16:creationId xmlns:a16="http://schemas.microsoft.com/office/drawing/2014/main" id="{46E437D8-0E7E-7DF7-A1C8-76C67A738DAE}"/>
              </a:ext>
            </a:extLst>
          </p:cNvPr>
          <p:cNvSpPr>
            <a:spLocks noGrp="1"/>
          </p:cNvSpPr>
          <p:nvPr>
            <p:ph type="sldNum" sz="quarter" idx="14"/>
          </p:nvPr>
        </p:nvSpPr>
        <p:spPr/>
        <p:txBody>
          <a:bodyPr/>
          <a:lstStyle/>
          <a:p>
            <a:fld id="{B5B96711-B245-464A-8F75-18F884AA661A}" type="slidenum">
              <a:rPr lang="en-US" smtClean="0"/>
              <a:pPr/>
              <a:t>21</a:t>
            </a:fld>
            <a:endParaRPr lang="en-US" dirty="0"/>
          </a:p>
        </p:txBody>
      </p:sp>
      <p:sp>
        <p:nvSpPr>
          <p:cNvPr id="5" name="Text Placeholder 4">
            <a:extLst>
              <a:ext uri="{FF2B5EF4-FFF2-40B4-BE49-F238E27FC236}">
                <a16:creationId xmlns:a16="http://schemas.microsoft.com/office/drawing/2014/main" id="{C6489BBD-0694-D075-331E-D5DCD7FB8A90}"/>
              </a:ext>
            </a:extLst>
          </p:cNvPr>
          <p:cNvSpPr>
            <a:spLocks noGrp="1"/>
          </p:cNvSpPr>
          <p:nvPr>
            <p:ph type="body" sz="quarter" idx="15"/>
          </p:nvPr>
        </p:nvSpPr>
        <p:spPr/>
        <p:txBody>
          <a:bodyPr/>
          <a:lstStyle/>
          <a:p>
            <a:endParaRPr lang="en-US"/>
          </a:p>
        </p:txBody>
      </p:sp>
      <p:graphicFrame>
        <p:nvGraphicFramePr>
          <p:cNvPr id="7" name="Table 6">
            <a:extLst>
              <a:ext uri="{FF2B5EF4-FFF2-40B4-BE49-F238E27FC236}">
                <a16:creationId xmlns:a16="http://schemas.microsoft.com/office/drawing/2014/main" id="{D1628EA9-537E-3031-C645-711A2949182B}"/>
              </a:ext>
            </a:extLst>
          </p:cNvPr>
          <p:cNvGraphicFramePr>
            <a:graphicFrameLocks noGrp="1"/>
          </p:cNvGraphicFramePr>
          <p:nvPr>
            <p:extLst>
              <p:ext uri="{D42A27DB-BD31-4B8C-83A1-F6EECF244321}">
                <p14:modId xmlns:p14="http://schemas.microsoft.com/office/powerpoint/2010/main" val="864254928"/>
              </p:ext>
            </p:extLst>
          </p:nvPr>
        </p:nvGraphicFramePr>
        <p:xfrm>
          <a:off x="212405" y="3662057"/>
          <a:ext cx="11767190" cy="2436772"/>
        </p:xfrm>
        <a:graphic>
          <a:graphicData uri="http://schemas.openxmlformats.org/drawingml/2006/table">
            <a:tbl>
              <a:tblPr>
                <a:tableStyleId>{69C7853C-536D-4A76-A0AE-DD22124D55A5}</a:tableStyleId>
              </a:tblPr>
              <a:tblGrid>
                <a:gridCol w="1636295">
                  <a:extLst>
                    <a:ext uri="{9D8B030D-6E8A-4147-A177-3AD203B41FA5}">
                      <a16:colId xmlns:a16="http://schemas.microsoft.com/office/drawing/2014/main" val="2081230469"/>
                    </a:ext>
                  </a:extLst>
                </a:gridCol>
                <a:gridCol w="1963554">
                  <a:extLst>
                    <a:ext uri="{9D8B030D-6E8A-4147-A177-3AD203B41FA5}">
                      <a16:colId xmlns:a16="http://schemas.microsoft.com/office/drawing/2014/main" val="1428855130"/>
                    </a:ext>
                  </a:extLst>
                </a:gridCol>
                <a:gridCol w="5977288">
                  <a:extLst>
                    <a:ext uri="{9D8B030D-6E8A-4147-A177-3AD203B41FA5}">
                      <a16:colId xmlns:a16="http://schemas.microsoft.com/office/drawing/2014/main" val="3239021073"/>
                    </a:ext>
                  </a:extLst>
                </a:gridCol>
                <a:gridCol w="2190053">
                  <a:extLst>
                    <a:ext uri="{9D8B030D-6E8A-4147-A177-3AD203B41FA5}">
                      <a16:colId xmlns:a16="http://schemas.microsoft.com/office/drawing/2014/main" val="2020273314"/>
                    </a:ext>
                  </a:extLst>
                </a:gridCol>
              </a:tblGrid>
              <a:tr h="233031">
                <a:tc>
                  <a:txBody>
                    <a:bodyPr/>
                    <a:lstStyle/>
                    <a:p>
                      <a:pPr algn="ctr">
                        <a:buNone/>
                      </a:pPr>
                      <a:r>
                        <a:rPr lang="en-US" sz="1700" b="1" dirty="0"/>
                        <a:t>Terpene</a:t>
                      </a:r>
                    </a:p>
                  </a:txBody>
                  <a:tcPr marL="85320" marR="85320" marT="42660" marB="42660" anchor="ctr"/>
                </a:tc>
                <a:tc>
                  <a:txBody>
                    <a:bodyPr/>
                    <a:lstStyle/>
                    <a:p>
                      <a:pPr algn="ctr">
                        <a:buNone/>
                      </a:pPr>
                      <a:r>
                        <a:rPr lang="en-US" sz="1700" b="1"/>
                        <a:t>Aroma / Flavor</a:t>
                      </a:r>
                    </a:p>
                  </a:txBody>
                  <a:tcPr marL="85320" marR="85320" marT="42660" marB="42660" anchor="ctr"/>
                </a:tc>
                <a:tc>
                  <a:txBody>
                    <a:bodyPr/>
                    <a:lstStyle/>
                    <a:p>
                      <a:pPr algn="ctr">
                        <a:buNone/>
                      </a:pPr>
                      <a:r>
                        <a:rPr lang="en-US" sz="1700" b="1"/>
                        <a:t>Therapeutic Notes</a:t>
                      </a:r>
                    </a:p>
                  </a:txBody>
                  <a:tcPr marL="85320" marR="85320" marT="42660" marB="42660" anchor="ctr"/>
                </a:tc>
                <a:tc>
                  <a:txBody>
                    <a:bodyPr/>
                    <a:lstStyle/>
                    <a:p>
                      <a:pPr algn="ctr">
                        <a:buNone/>
                      </a:pPr>
                      <a:r>
                        <a:rPr lang="en-US" sz="1700" b="1" dirty="0"/>
                        <a:t>Found In</a:t>
                      </a:r>
                    </a:p>
                  </a:txBody>
                  <a:tcPr marL="85320" marR="85320" marT="42660" marB="42660" anchor="ctr"/>
                </a:tc>
                <a:extLst>
                  <a:ext uri="{0D108BD9-81ED-4DB2-BD59-A6C34878D82A}">
                    <a16:rowId xmlns:a16="http://schemas.microsoft.com/office/drawing/2014/main" val="2669330817"/>
                  </a:ext>
                </a:extLst>
              </a:tr>
              <a:tr h="465387">
                <a:tc>
                  <a:txBody>
                    <a:bodyPr/>
                    <a:lstStyle/>
                    <a:p>
                      <a:pPr algn="ctr">
                        <a:buNone/>
                      </a:pPr>
                      <a:r>
                        <a:rPr lang="en-US" sz="1600" b="1" dirty="0"/>
                        <a:t>Myrcene</a:t>
                      </a:r>
                      <a:endParaRPr lang="en-US" sz="1600" i="1" dirty="0"/>
                    </a:p>
                  </a:txBody>
                  <a:tcPr marL="85320" marR="85320" marT="42660" marB="42660" anchor="ctr"/>
                </a:tc>
                <a:tc>
                  <a:txBody>
                    <a:bodyPr/>
                    <a:lstStyle/>
                    <a:p>
                      <a:pPr algn="ctr">
                        <a:buNone/>
                      </a:pPr>
                      <a:r>
                        <a:rPr lang="en-US" sz="1400" dirty="0"/>
                        <a:t>Earthy, musky, herbal</a:t>
                      </a:r>
                    </a:p>
                  </a:txBody>
                  <a:tcPr marL="85320" marR="85320" marT="42660" marB="42660" anchor="ctr"/>
                </a:tc>
                <a:tc>
                  <a:txBody>
                    <a:bodyPr/>
                    <a:lstStyle/>
                    <a:p>
                      <a:pPr algn="ctr">
                        <a:buNone/>
                      </a:pPr>
                      <a:r>
                        <a:rPr lang="en-US" sz="1400" dirty="0"/>
                        <a:t>Sedating, muscle relaxing, increases cannabinoid absorption (“couch-lock”)</a:t>
                      </a:r>
                    </a:p>
                  </a:txBody>
                  <a:tcPr marL="85320" marR="85320" marT="42660" marB="42660" anchor="ctr"/>
                </a:tc>
                <a:tc>
                  <a:txBody>
                    <a:bodyPr/>
                    <a:lstStyle/>
                    <a:p>
                      <a:pPr algn="ctr">
                        <a:buNone/>
                      </a:pPr>
                      <a:r>
                        <a:rPr lang="en-US" sz="1200"/>
                        <a:t>Hops, mango, lemongrass</a:t>
                      </a:r>
                    </a:p>
                  </a:txBody>
                  <a:tcPr marL="85320" marR="85320" marT="42660" marB="42660" anchor="ctr"/>
                </a:tc>
                <a:extLst>
                  <a:ext uri="{0D108BD9-81ED-4DB2-BD59-A6C34878D82A}">
                    <a16:rowId xmlns:a16="http://schemas.microsoft.com/office/drawing/2014/main" val="3166100983"/>
                  </a:ext>
                </a:extLst>
              </a:tr>
              <a:tr h="433137">
                <a:tc>
                  <a:txBody>
                    <a:bodyPr/>
                    <a:lstStyle/>
                    <a:p>
                      <a:pPr algn="ctr">
                        <a:buNone/>
                      </a:pPr>
                      <a:r>
                        <a:rPr lang="en-US" sz="1600" b="1" dirty="0"/>
                        <a:t>Limonene</a:t>
                      </a:r>
                      <a:endParaRPr lang="en-US" sz="1600" i="1" dirty="0"/>
                    </a:p>
                  </a:txBody>
                  <a:tcPr marL="85320" marR="85320" marT="42660" marB="42660" anchor="ctr"/>
                </a:tc>
                <a:tc>
                  <a:txBody>
                    <a:bodyPr/>
                    <a:lstStyle/>
                    <a:p>
                      <a:pPr algn="ctr">
                        <a:buNone/>
                      </a:pPr>
                      <a:r>
                        <a:rPr lang="en-US" sz="1400"/>
                        <a:t>Citrus</a:t>
                      </a:r>
                    </a:p>
                  </a:txBody>
                  <a:tcPr marL="85320" marR="85320" marT="42660" marB="42660" anchor="ctr"/>
                </a:tc>
                <a:tc>
                  <a:txBody>
                    <a:bodyPr/>
                    <a:lstStyle/>
                    <a:p>
                      <a:pPr algn="ctr">
                        <a:buNone/>
                      </a:pPr>
                      <a:r>
                        <a:rPr lang="en-US" sz="1400" dirty="0"/>
                        <a:t>Uplifting, mood-brightening, reduces stress signaling</a:t>
                      </a:r>
                    </a:p>
                  </a:txBody>
                  <a:tcPr marL="85320" marR="85320" marT="42660" marB="42660" anchor="ctr"/>
                </a:tc>
                <a:tc>
                  <a:txBody>
                    <a:bodyPr/>
                    <a:lstStyle/>
                    <a:p>
                      <a:pPr algn="ctr">
                        <a:buNone/>
                      </a:pPr>
                      <a:r>
                        <a:rPr lang="en-US" sz="1200"/>
                        <a:t>Citrus peels, juniper</a:t>
                      </a:r>
                    </a:p>
                  </a:txBody>
                  <a:tcPr marL="85320" marR="85320" marT="42660" marB="42660" anchor="ctr"/>
                </a:tc>
                <a:extLst>
                  <a:ext uri="{0D108BD9-81ED-4DB2-BD59-A6C34878D82A}">
                    <a16:rowId xmlns:a16="http://schemas.microsoft.com/office/drawing/2014/main" val="454820742"/>
                  </a:ext>
                </a:extLst>
              </a:tr>
              <a:tr h="404261">
                <a:tc>
                  <a:txBody>
                    <a:bodyPr/>
                    <a:lstStyle/>
                    <a:p>
                      <a:pPr algn="ctr">
                        <a:buNone/>
                      </a:pPr>
                      <a:r>
                        <a:rPr lang="en-US" sz="1600" b="1" dirty="0"/>
                        <a:t>Pinene</a:t>
                      </a:r>
                      <a:endParaRPr lang="en-US" sz="1600" i="1" dirty="0"/>
                    </a:p>
                  </a:txBody>
                  <a:tcPr marL="85320" marR="85320" marT="42660" marB="42660" anchor="ctr"/>
                </a:tc>
                <a:tc>
                  <a:txBody>
                    <a:bodyPr/>
                    <a:lstStyle/>
                    <a:p>
                      <a:pPr algn="ctr">
                        <a:buNone/>
                      </a:pPr>
                      <a:r>
                        <a:rPr lang="en-US" sz="1400"/>
                        <a:t>Pine forest</a:t>
                      </a:r>
                    </a:p>
                  </a:txBody>
                  <a:tcPr marL="85320" marR="85320" marT="42660" marB="42660" anchor="ctr"/>
                </a:tc>
                <a:tc>
                  <a:txBody>
                    <a:bodyPr/>
                    <a:lstStyle/>
                    <a:p>
                      <a:pPr algn="ctr">
                        <a:buNone/>
                      </a:pPr>
                      <a:r>
                        <a:rPr lang="en-US" sz="1400" dirty="0"/>
                        <a:t>Enhances alertness &amp; memory; anti-inflammatory</a:t>
                      </a:r>
                    </a:p>
                  </a:txBody>
                  <a:tcPr marL="85320" marR="85320" marT="42660" marB="42660" anchor="ctr"/>
                </a:tc>
                <a:tc>
                  <a:txBody>
                    <a:bodyPr/>
                    <a:lstStyle/>
                    <a:p>
                      <a:pPr algn="ctr">
                        <a:buNone/>
                      </a:pPr>
                      <a:r>
                        <a:rPr lang="en-US" sz="1200"/>
                        <a:t>Pine needles, rosemary, basil</a:t>
                      </a:r>
                    </a:p>
                  </a:txBody>
                  <a:tcPr marL="85320" marR="85320" marT="42660" marB="42660" anchor="ctr"/>
                </a:tc>
                <a:extLst>
                  <a:ext uri="{0D108BD9-81ED-4DB2-BD59-A6C34878D82A}">
                    <a16:rowId xmlns:a16="http://schemas.microsoft.com/office/drawing/2014/main" val="4213200959"/>
                  </a:ext>
                </a:extLst>
              </a:tr>
              <a:tr h="346509">
                <a:tc>
                  <a:txBody>
                    <a:bodyPr/>
                    <a:lstStyle/>
                    <a:p>
                      <a:pPr algn="ctr">
                        <a:buNone/>
                      </a:pPr>
                      <a:r>
                        <a:rPr lang="en-US" sz="1600" b="1" dirty="0"/>
                        <a:t>Linalool</a:t>
                      </a:r>
                      <a:endParaRPr lang="en-US" sz="1600" i="1" dirty="0"/>
                    </a:p>
                  </a:txBody>
                  <a:tcPr marL="85320" marR="85320" marT="42660" marB="42660" anchor="ctr"/>
                </a:tc>
                <a:tc>
                  <a:txBody>
                    <a:bodyPr/>
                    <a:lstStyle/>
                    <a:p>
                      <a:pPr algn="ctr">
                        <a:buNone/>
                      </a:pPr>
                      <a:r>
                        <a:rPr lang="en-US" sz="1400"/>
                        <a:t>Lavender / floral</a:t>
                      </a:r>
                    </a:p>
                  </a:txBody>
                  <a:tcPr marL="85320" marR="85320" marT="42660" marB="42660" anchor="ctr"/>
                </a:tc>
                <a:tc>
                  <a:txBody>
                    <a:bodyPr/>
                    <a:lstStyle/>
                    <a:p>
                      <a:pPr algn="ctr">
                        <a:buNone/>
                      </a:pPr>
                      <a:r>
                        <a:rPr lang="en-US" sz="1400" dirty="0"/>
                        <a:t>Calming, anxiolytic, supports sleep</a:t>
                      </a:r>
                    </a:p>
                  </a:txBody>
                  <a:tcPr marL="85320" marR="85320" marT="42660" marB="42660" anchor="ctr"/>
                </a:tc>
                <a:tc>
                  <a:txBody>
                    <a:bodyPr/>
                    <a:lstStyle/>
                    <a:p>
                      <a:pPr algn="ctr">
                        <a:buNone/>
                      </a:pPr>
                      <a:r>
                        <a:rPr lang="en-US" sz="1200"/>
                        <a:t>Lavender, mint</a:t>
                      </a:r>
                    </a:p>
                  </a:txBody>
                  <a:tcPr marL="85320" marR="85320" marT="42660" marB="42660" anchor="ctr"/>
                </a:tc>
                <a:extLst>
                  <a:ext uri="{0D108BD9-81ED-4DB2-BD59-A6C34878D82A}">
                    <a16:rowId xmlns:a16="http://schemas.microsoft.com/office/drawing/2014/main" val="15294727"/>
                  </a:ext>
                </a:extLst>
              </a:tr>
              <a:tr h="443078">
                <a:tc>
                  <a:txBody>
                    <a:bodyPr/>
                    <a:lstStyle/>
                    <a:p>
                      <a:pPr algn="ctr">
                        <a:buNone/>
                      </a:pPr>
                      <a:r>
                        <a:rPr lang="en-US" sz="1600" b="1" dirty="0"/>
                        <a:t>Caryophyllene</a:t>
                      </a:r>
                      <a:endParaRPr lang="en-US" sz="1600" i="1" dirty="0"/>
                    </a:p>
                  </a:txBody>
                  <a:tcPr marL="85320" marR="85320" marT="42660" marB="42660" anchor="ctr"/>
                </a:tc>
                <a:tc>
                  <a:txBody>
                    <a:bodyPr/>
                    <a:lstStyle/>
                    <a:p>
                      <a:pPr algn="ctr">
                        <a:buNone/>
                      </a:pPr>
                      <a:r>
                        <a:rPr lang="en-US" sz="1400" dirty="0"/>
                        <a:t>Peppery, clove</a:t>
                      </a:r>
                    </a:p>
                  </a:txBody>
                  <a:tcPr marL="85320" marR="85320" marT="42660" marB="42660" anchor="ctr"/>
                </a:tc>
                <a:tc>
                  <a:txBody>
                    <a:bodyPr/>
                    <a:lstStyle/>
                    <a:p>
                      <a:pPr algn="ctr">
                        <a:buNone/>
                      </a:pPr>
                      <a:r>
                        <a:rPr lang="en-US" sz="1400" b="1" dirty="0"/>
                        <a:t>Binds directly to CB2</a:t>
                      </a:r>
                      <a:r>
                        <a:rPr lang="en-US" sz="1400" dirty="0"/>
                        <a:t> - anti-inflammatory &amp; gut-supportive</a:t>
                      </a:r>
                    </a:p>
                  </a:txBody>
                  <a:tcPr marL="85320" marR="85320" marT="42660" marB="42660" anchor="ctr"/>
                </a:tc>
                <a:tc>
                  <a:txBody>
                    <a:bodyPr/>
                    <a:lstStyle/>
                    <a:p>
                      <a:pPr algn="ctr">
                        <a:buNone/>
                      </a:pPr>
                      <a:r>
                        <a:rPr lang="en-US" sz="1200" dirty="0"/>
                        <a:t>Black pepper, cloves, oregano</a:t>
                      </a:r>
                    </a:p>
                  </a:txBody>
                  <a:tcPr marL="85320" marR="85320" marT="42660" marB="42660" anchor="ctr"/>
                </a:tc>
                <a:extLst>
                  <a:ext uri="{0D108BD9-81ED-4DB2-BD59-A6C34878D82A}">
                    <a16:rowId xmlns:a16="http://schemas.microsoft.com/office/drawing/2014/main" val="298421624"/>
                  </a:ext>
                </a:extLst>
              </a:tr>
            </a:tbl>
          </a:graphicData>
        </a:graphic>
      </p:graphicFrame>
    </p:spTree>
    <p:extLst>
      <p:ext uri="{BB962C8B-B14F-4D97-AF65-F5344CB8AC3E}">
        <p14:creationId xmlns:p14="http://schemas.microsoft.com/office/powerpoint/2010/main" val="104593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D35075-AAF7-3F0A-9104-38AB47B0C61D}"/>
              </a:ext>
            </a:extLst>
          </p:cNvPr>
          <p:cNvSpPr>
            <a:spLocks noGrp="1"/>
          </p:cNvSpPr>
          <p:nvPr>
            <p:ph type="body" sz="quarter" idx="11"/>
          </p:nvPr>
        </p:nvSpPr>
        <p:spPr/>
        <p:txBody>
          <a:bodyPr/>
          <a:lstStyle/>
          <a:p>
            <a:r>
              <a:rPr lang="en-US" dirty="0"/>
              <a:t>Cannabis: Terpenes</a:t>
            </a:r>
          </a:p>
          <a:p>
            <a:endParaRPr lang="en-US" dirty="0"/>
          </a:p>
        </p:txBody>
      </p:sp>
      <p:sp>
        <p:nvSpPr>
          <p:cNvPr id="4" name="Slide Number Placeholder 3">
            <a:extLst>
              <a:ext uri="{FF2B5EF4-FFF2-40B4-BE49-F238E27FC236}">
                <a16:creationId xmlns:a16="http://schemas.microsoft.com/office/drawing/2014/main" id="{0DAD3163-BAE4-BF80-3727-8EF55B8759EF}"/>
              </a:ext>
            </a:extLst>
          </p:cNvPr>
          <p:cNvSpPr>
            <a:spLocks noGrp="1"/>
          </p:cNvSpPr>
          <p:nvPr>
            <p:ph type="sldNum" sz="quarter" idx="14"/>
          </p:nvPr>
        </p:nvSpPr>
        <p:spPr/>
        <p:txBody>
          <a:bodyPr/>
          <a:lstStyle/>
          <a:p>
            <a:fld id="{B5B96711-B245-464A-8F75-18F884AA661A}" type="slidenum">
              <a:rPr lang="en-US" smtClean="0"/>
              <a:pPr/>
              <a:t>22</a:t>
            </a:fld>
            <a:endParaRPr lang="en-US" dirty="0"/>
          </a:p>
        </p:txBody>
      </p:sp>
      <p:sp>
        <p:nvSpPr>
          <p:cNvPr id="5" name="Text Placeholder 4">
            <a:extLst>
              <a:ext uri="{FF2B5EF4-FFF2-40B4-BE49-F238E27FC236}">
                <a16:creationId xmlns:a16="http://schemas.microsoft.com/office/drawing/2014/main" id="{BF68A3CB-C7C6-3523-2C01-9DC86F6F0448}"/>
              </a:ext>
            </a:extLst>
          </p:cNvPr>
          <p:cNvSpPr>
            <a:spLocks noGrp="1"/>
          </p:cNvSpPr>
          <p:nvPr>
            <p:ph type="body" sz="quarter" idx="15"/>
          </p:nvPr>
        </p:nvSpPr>
        <p:spPr/>
        <p:txBody>
          <a:bodyPr/>
          <a:lstStyle/>
          <a:p>
            <a:endParaRPr lang="en-US"/>
          </a:p>
        </p:txBody>
      </p:sp>
      <p:pic>
        <p:nvPicPr>
          <p:cNvPr id="6" name="Picture 6" descr="What are Terpenes, Chlorophyll and Flavonoïds?">
            <a:extLst>
              <a:ext uri="{FF2B5EF4-FFF2-40B4-BE49-F238E27FC236}">
                <a16:creationId xmlns:a16="http://schemas.microsoft.com/office/drawing/2014/main" id="{E6A3D7EE-550F-7792-E1A4-14B58D293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4681" y="1131524"/>
            <a:ext cx="7822637" cy="4892687"/>
          </a:xfrm>
          <a:prstGeom prst="rect">
            <a:avLst/>
          </a:prstGeom>
          <a:noFill/>
          <a:ln w="635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946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5C98A6-221F-D9B0-63B6-D4362BD5BE58}"/>
              </a:ext>
            </a:extLst>
          </p:cNvPr>
          <p:cNvSpPr>
            <a:spLocks noGrp="1"/>
          </p:cNvSpPr>
          <p:nvPr>
            <p:ph sz="quarter" idx="10"/>
          </p:nvPr>
        </p:nvSpPr>
        <p:spPr>
          <a:xfrm>
            <a:off x="650204" y="1259922"/>
            <a:ext cx="10823110" cy="4677385"/>
          </a:xfrm>
        </p:spPr>
        <p:txBody>
          <a:bodyPr/>
          <a:lstStyle/>
          <a:p>
            <a:r>
              <a:rPr lang="en-US" b="1" dirty="0"/>
              <a:t>Plant-based antioxidant compounds that contribute to the color, protection, and anti-inflammatory effects of cannabis</a:t>
            </a:r>
          </a:p>
          <a:p>
            <a:r>
              <a:rPr lang="en-US" b="1" dirty="0"/>
              <a:t>In cannabis, </a:t>
            </a:r>
            <a:r>
              <a:rPr lang="en-US" b="1" dirty="0" err="1"/>
              <a:t>cannaflavins</a:t>
            </a:r>
            <a:r>
              <a:rPr lang="en-US" b="1" dirty="0"/>
              <a:t> provide especially powerful anti-inflammatory activity</a:t>
            </a:r>
          </a:p>
          <a:p>
            <a:r>
              <a:rPr lang="en-US" b="1" dirty="0"/>
              <a:t>Protects tissues from oxidative stress and modulate inflammatory pathways</a:t>
            </a:r>
          </a:p>
          <a:p>
            <a:pPr lvl="1"/>
            <a:r>
              <a:rPr lang="en-US" dirty="0">
                <a:solidFill>
                  <a:srgbClr val="0070C0"/>
                </a:solidFill>
              </a:rPr>
              <a:t>Work alongside cannabinoids and terpenes to enhance therapeutic outcomes</a:t>
            </a:r>
          </a:p>
        </p:txBody>
      </p:sp>
      <p:sp>
        <p:nvSpPr>
          <p:cNvPr id="3" name="Text Placeholder 2">
            <a:extLst>
              <a:ext uri="{FF2B5EF4-FFF2-40B4-BE49-F238E27FC236}">
                <a16:creationId xmlns:a16="http://schemas.microsoft.com/office/drawing/2014/main" id="{C9F2D22C-B36E-F66F-E85C-AAF2E5C808ED}"/>
              </a:ext>
            </a:extLst>
          </p:cNvPr>
          <p:cNvSpPr>
            <a:spLocks noGrp="1"/>
          </p:cNvSpPr>
          <p:nvPr>
            <p:ph type="body" sz="quarter" idx="11"/>
          </p:nvPr>
        </p:nvSpPr>
        <p:spPr/>
        <p:txBody>
          <a:bodyPr/>
          <a:lstStyle/>
          <a:p>
            <a:r>
              <a:rPr lang="en-US" dirty="0"/>
              <a:t>Cannabis: Flavonoids </a:t>
            </a:r>
          </a:p>
        </p:txBody>
      </p:sp>
      <p:sp>
        <p:nvSpPr>
          <p:cNvPr id="4" name="Slide Number Placeholder 3">
            <a:extLst>
              <a:ext uri="{FF2B5EF4-FFF2-40B4-BE49-F238E27FC236}">
                <a16:creationId xmlns:a16="http://schemas.microsoft.com/office/drawing/2014/main" id="{774118D3-27AA-A07C-5CAE-4BE7AACEE0B2}"/>
              </a:ext>
            </a:extLst>
          </p:cNvPr>
          <p:cNvSpPr>
            <a:spLocks noGrp="1"/>
          </p:cNvSpPr>
          <p:nvPr>
            <p:ph type="sldNum" sz="quarter" idx="14"/>
          </p:nvPr>
        </p:nvSpPr>
        <p:spPr/>
        <p:txBody>
          <a:bodyPr/>
          <a:lstStyle/>
          <a:p>
            <a:fld id="{B5B96711-B245-464A-8F75-18F884AA661A}" type="slidenum">
              <a:rPr lang="en-US" smtClean="0"/>
              <a:pPr/>
              <a:t>23</a:t>
            </a:fld>
            <a:endParaRPr lang="en-US" dirty="0"/>
          </a:p>
        </p:txBody>
      </p:sp>
      <p:sp>
        <p:nvSpPr>
          <p:cNvPr id="5" name="Text Placeholder 4">
            <a:extLst>
              <a:ext uri="{FF2B5EF4-FFF2-40B4-BE49-F238E27FC236}">
                <a16:creationId xmlns:a16="http://schemas.microsoft.com/office/drawing/2014/main" id="{854BA6A5-1FB7-E374-DD0A-70515803BEFE}"/>
              </a:ext>
            </a:extLst>
          </p:cNvPr>
          <p:cNvSpPr>
            <a:spLocks noGrp="1"/>
          </p:cNvSpPr>
          <p:nvPr>
            <p:ph type="body" sz="quarter" idx="15"/>
          </p:nvPr>
        </p:nvSpPr>
        <p:spPr/>
        <p:txBody>
          <a:bodyPr/>
          <a:lstStyle/>
          <a:p>
            <a:endParaRPr lang="en-US"/>
          </a:p>
        </p:txBody>
      </p:sp>
      <p:graphicFrame>
        <p:nvGraphicFramePr>
          <p:cNvPr id="7" name="Table 6">
            <a:extLst>
              <a:ext uri="{FF2B5EF4-FFF2-40B4-BE49-F238E27FC236}">
                <a16:creationId xmlns:a16="http://schemas.microsoft.com/office/drawing/2014/main" id="{22732CF1-EB41-3165-C31D-9611B08B78F0}"/>
              </a:ext>
            </a:extLst>
          </p:cNvPr>
          <p:cNvGraphicFramePr>
            <a:graphicFrameLocks noGrp="1"/>
          </p:cNvGraphicFramePr>
          <p:nvPr>
            <p:extLst>
              <p:ext uri="{D42A27DB-BD31-4B8C-83A1-F6EECF244321}">
                <p14:modId xmlns:p14="http://schemas.microsoft.com/office/powerpoint/2010/main" val="1421747201"/>
              </p:ext>
            </p:extLst>
          </p:nvPr>
        </p:nvGraphicFramePr>
        <p:xfrm>
          <a:off x="840941" y="4391949"/>
          <a:ext cx="10515600" cy="1706880"/>
        </p:xfrm>
        <a:graphic>
          <a:graphicData uri="http://schemas.openxmlformats.org/drawingml/2006/table">
            <a:tbl>
              <a:tblPr>
                <a:tableStyleId>{69C7853C-536D-4A76-A0AE-DD22124D55A5}</a:tableStyleId>
              </a:tblPr>
              <a:tblGrid>
                <a:gridCol w="1529615">
                  <a:extLst>
                    <a:ext uri="{9D8B030D-6E8A-4147-A177-3AD203B41FA5}">
                      <a16:colId xmlns:a16="http://schemas.microsoft.com/office/drawing/2014/main" val="4083248791"/>
                    </a:ext>
                  </a:extLst>
                </a:gridCol>
                <a:gridCol w="6314172">
                  <a:extLst>
                    <a:ext uri="{9D8B030D-6E8A-4147-A177-3AD203B41FA5}">
                      <a16:colId xmlns:a16="http://schemas.microsoft.com/office/drawing/2014/main" val="4074374789"/>
                    </a:ext>
                  </a:extLst>
                </a:gridCol>
                <a:gridCol w="2671813">
                  <a:extLst>
                    <a:ext uri="{9D8B030D-6E8A-4147-A177-3AD203B41FA5}">
                      <a16:colId xmlns:a16="http://schemas.microsoft.com/office/drawing/2014/main" val="714874732"/>
                    </a:ext>
                  </a:extLst>
                </a:gridCol>
              </a:tblGrid>
              <a:tr h="0">
                <a:tc>
                  <a:txBody>
                    <a:bodyPr/>
                    <a:lstStyle/>
                    <a:p>
                      <a:pPr algn="ctr">
                        <a:buNone/>
                      </a:pPr>
                      <a:r>
                        <a:rPr lang="en-US" b="1" dirty="0"/>
                        <a:t>Flavonoid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Notable Effects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Found 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258400"/>
                  </a:ext>
                </a:extLst>
              </a:tr>
              <a:tr h="0">
                <a:tc>
                  <a:txBody>
                    <a:bodyPr/>
                    <a:lstStyle/>
                    <a:p>
                      <a:pPr algn="ctr">
                        <a:buNone/>
                      </a:pPr>
                      <a:r>
                        <a:rPr lang="en-US" sz="1600" b="1"/>
                        <a:t>Cannaflavin A</a:t>
                      </a:r>
                      <a:endParaRPr lang="en-US" sz="16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dirty="0"/>
                        <a:t>Potent anti-inflammatory (in some models stronger than NSAIDs)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dirty="0"/>
                        <a:t>Unique to cannabis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7926994"/>
                  </a:ext>
                </a:extLst>
              </a:tr>
              <a:tr h="0">
                <a:tc>
                  <a:txBody>
                    <a:bodyPr/>
                    <a:lstStyle/>
                    <a:p>
                      <a:pPr algn="ctr">
                        <a:buNone/>
                      </a:pPr>
                      <a:r>
                        <a:rPr lang="en-US" sz="1600" b="1"/>
                        <a:t>Quercetin</a:t>
                      </a:r>
                      <a:endParaRPr lang="en-US" sz="16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dirty="0"/>
                        <a:t>Antioxidant; mast cell stabilizer; supports vascular health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a:t>Berries, onions, cannabis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0014177"/>
                  </a:ext>
                </a:extLst>
              </a:tr>
              <a:tr h="0">
                <a:tc>
                  <a:txBody>
                    <a:bodyPr/>
                    <a:lstStyle/>
                    <a:p>
                      <a:pPr algn="ctr">
                        <a:buNone/>
                      </a:pPr>
                      <a:r>
                        <a:rPr lang="en-US" sz="1600" b="1"/>
                        <a:t>Kaempferol</a:t>
                      </a:r>
                      <a:endParaRPr lang="en-US" sz="16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a:t>Anti-inflammatory; supports brain and metabolic health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dirty="0"/>
                        <a:t>Kale, tea, cannabis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1341362"/>
                  </a:ext>
                </a:extLst>
              </a:tr>
              <a:tr h="0">
                <a:tc>
                  <a:txBody>
                    <a:bodyPr/>
                    <a:lstStyle/>
                    <a:p>
                      <a:pPr algn="ctr">
                        <a:buNone/>
                      </a:pPr>
                      <a:r>
                        <a:rPr lang="en-US" sz="1600" b="1"/>
                        <a:t>Apigenin</a:t>
                      </a:r>
                      <a:endParaRPr lang="en-US" sz="16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a:t>Calming; anxiolytic; supports GABA activity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dirty="0"/>
                        <a:t>Chamomile, parsley, cannabis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5146123"/>
                  </a:ext>
                </a:extLst>
              </a:tr>
            </a:tbl>
          </a:graphicData>
        </a:graphic>
      </p:graphicFrame>
    </p:spTree>
    <p:extLst>
      <p:ext uri="{BB962C8B-B14F-4D97-AF65-F5344CB8AC3E}">
        <p14:creationId xmlns:p14="http://schemas.microsoft.com/office/powerpoint/2010/main" val="2922578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1725AE-DC14-8144-4C1B-71C0CDE76B9A}"/>
              </a:ext>
            </a:extLst>
          </p:cNvPr>
          <p:cNvSpPr>
            <a:spLocks noGrp="1"/>
          </p:cNvSpPr>
          <p:nvPr>
            <p:ph type="body" sz="quarter" idx="11"/>
          </p:nvPr>
        </p:nvSpPr>
        <p:spPr/>
        <p:txBody>
          <a:bodyPr/>
          <a:lstStyle/>
          <a:p>
            <a:r>
              <a:rPr lang="en-US" dirty="0"/>
              <a:t>Cannabis: Flavonoids</a:t>
            </a:r>
          </a:p>
        </p:txBody>
      </p:sp>
      <p:sp>
        <p:nvSpPr>
          <p:cNvPr id="4" name="Slide Number Placeholder 3">
            <a:extLst>
              <a:ext uri="{FF2B5EF4-FFF2-40B4-BE49-F238E27FC236}">
                <a16:creationId xmlns:a16="http://schemas.microsoft.com/office/drawing/2014/main" id="{9E045118-11AF-B0C3-3B46-4877A8991F3A}"/>
              </a:ext>
            </a:extLst>
          </p:cNvPr>
          <p:cNvSpPr>
            <a:spLocks noGrp="1"/>
          </p:cNvSpPr>
          <p:nvPr>
            <p:ph type="sldNum" sz="quarter" idx="14"/>
          </p:nvPr>
        </p:nvSpPr>
        <p:spPr/>
        <p:txBody>
          <a:bodyPr/>
          <a:lstStyle/>
          <a:p>
            <a:fld id="{B5B96711-B245-464A-8F75-18F884AA661A}" type="slidenum">
              <a:rPr lang="en-US" smtClean="0"/>
              <a:pPr/>
              <a:t>24</a:t>
            </a:fld>
            <a:endParaRPr lang="en-US" dirty="0"/>
          </a:p>
        </p:txBody>
      </p:sp>
      <p:sp>
        <p:nvSpPr>
          <p:cNvPr id="5" name="Text Placeholder 4">
            <a:extLst>
              <a:ext uri="{FF2B5EF4-FFF2-40B4-BE49-F238E27FC236}">
                <a16:creationId xmlns:a16="http://schemas.microsoft.com/office/drawing/2014/main" id="{D5FC50A0-35E9-C8DB-4053-5C1423C2F61C}"/>
              </a:ext>
            </a:extLst>
          </p:cNvPr>
          <p:cNvSpPr>
            <a:spLocks noGrp="1"/>
          </p:cNvSpPr>
          <p:nvPr>
            <p:ph type="body" sz="quarter" idx="15"/>
          </p:nvPr>
        </p:nvSpPr>
        <p:spPr/>
        <p:txBody>
          <a:bodyPr/>
          <a:lstStyle/>
          <a:p>
            <a:endParaRPr lang="en-US"/>
          </a:p>
        </p:txBody>
      </p:sp>
      <p:pic>
        <p:nvPicPr>
          <p:cNvPr id="15" name="Picture 14" descr="A colorful hexagons with text&#10;&#10;AI-generated content may be incorrect.">
            <a:extLst>
              <a:ext uri="{FF2B5EF4-FFF2-40B4-BE49-F238E27FC236}">
                <a16:creationId xmlns:a16="http://schemas.microsoft.com/office/drawing/2014/main" id="{EBE752CF-B697-5320-8D08-2292F4C31426}"/>
              </a:ext>
            </a:extLst>
          </p:cNvPr>
          <p:cNvPicPr>
            <a:picLocks noChangeAspect="1"/>
          </p:cNvPicPr>
          <p:nvPr/>
        </p:nvPicPr>
        <p:blipFill>
          <a:blip r:embed="rId2"/>
          <a:stretch>
            <a:fillRect/>
          </a:stretch>
        </p:blipFill>
        <p:spPr>
          <a:xfrm>
            <a:off x="1345692" y="1148142"/>
            <a:ext cx="9500616" cy="4971989"/>
          </a:xfrm>
          <a:prstGeom prst="rect">
            <a:avLst/>
          </a:prstGeom>
          <a:ln w="63500">
            <a:solidFill>
              <a:schemeClr val="tx1"/>
            </a:solidFill>
          </a:ln>
        </p:spPr>
      </p:pic>
    </p:spTree>
    <p:extLst>
      <p:ext uri="{BB962C8B-B14F-4D97-AF65-F5344CB8AC3E}">
        <p14:creationId xmlns:p14="http://schemas.microsoft.com/office/powerpoint/2010/main" val="3900150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53EA6E-AB8C-96FD-D81C-76D9B5C28FA8}"/>
              </a:ext>
            </a:extLst>
          </p:cNvPr>
          <p:cNvSpPr>
            <a:spLocks noGrp="1"/>
          </p:cNvSpPr>
          <p:nvPr>
            <p:ph sz="quarter" idx="10"/>
          </p:nvPr>
        </p:nvSpPr>
        <p:spPr/>
        <p:txBody>
          <a:bodyPr>
            <a:normAutofit lnSpcReduction="10000"/>
          </a:bodyPr>
          <a:lstStyle/>
          <a:p>
            <a:r>
              <a:rPr lang="en-US" b="1" dirty="0"/>
              <a:t>Cannabis strains are selectively bred varieties of cannabis, each with a distinct chemical profile</a:t>
            </a:r>
            <a:br>
              <a:rPr lang="en-US" dirty="0"/>
            </a:br>
            <a:endParaRPr lang="en-US" dirty="0"/>
          </a:p>
          <a:p>
            <a:r>
              <a:rPr lang="en-US" b="1" dirty="0"/>
              <a:t>Each strain has a unique concentration of </a:t>
            </a:r>
            <a:r>
              <a:rPr lang="en-US" b="1" dirty="0">
                <a:solidFill>
                  <a:srgbClr val="0070C0"/>
                </a:solidFill>
              </a:rPr>
              <a:t>cannabinoids, flavonoids, and terpenes</a:t>
            </a:r>
          </a:p>
          <a:p>
            <a:pPr lvl="1"/>
            <a:r>
              <a:rPr lang="en-US" b="1" dirty="0"/>
              <a:t>Determines how it will taste and smell</a:t>
            </a:r>
          </a:p>
          <a:p>
            <a:pPr lvl="1"/>
            <a:r>
              <a:rPr lang="en-US" b="1" dirty="0"/>
              <a:t>Determines therapeutic effects on the body</a:t>
            </a:r>
            <a:r>
              <a:rPr lang="en-US" b="1" dirty="0">
                <a:solidFill>
                  <a:srgbClr val="FF0000"/>
                </a:solidFill>
              </a:rPr>
              <a:t>*</a:t>
            </a:r>
            <a:br>
              <a:rPr lang="en-US" b="1" dirty="0"/>
            </a:br>
            <a:endParaRPr lang="en-US" b="1" dirty="0"/>
          </a:p>
          <a:p>
            <a:r>
              <a:rPr lang="en-US" b="1" dirty="0"/>
              <a:t>700+ different strains of cannabis</a:t>
            </a:r>
            <a:br>
              <a:rPr lang="en-US" b="1" dirty="0"/>
            </a:br>
            <a:endParaRPr lang="en-US" b="1" dirty="0"/>
          </a:p>
          <a:p>
            <a:r>
              <a:rPr lang="en-US" b="1" dirty="0"/>
              <a:t>Can have wild names:</a:t>
            </a:r>
          </a:p>
          <a:p>
            <a:pPr lvl="1"/>
            <a:r>
              <a:rPr lang="en-US" i="1" dirty="0"/>
              <a:t>Pineapple express, Genius juice, Notorious THC, DNA cake, Maui Wowie</a:t>
            </a:r>
            <a:r>
              <a:rPr lang="en-US" dirty="0"/>
              <a:t> </a:t>
            </a:r>
          </a:p>
          <a:p>
            <a:pPr lvl="1"/>
            <a:endParaRPr lang="en-US" dirty="0"/>
          </a:p>
          <a:p>
            <a:pPr marL="0" indent="0">
              <a:buNone/>
            </a:pPr>
            <a:endParaRPr lang="en-US" dirty="0"/>
          </a:p>
        </p:txBody>
      </p:sp>
      <p:sp>
        <p:nvSpPr>
          <p:cNvPr id="3" name="Text Placeholder 2">
            <a:extLst>
              <a:ext uri="{FF2B5EF4-FFF2-40B4-BE49-F238E27FC236}">
                <a16:creationId xmlns:a16="http://schemas.microsoft.com/office/drawing/2014/main" id="{7A1C6C89-995C-030B-237B-74155EFE4B76}"/>
              </a:ext>
            </a:extLst>
          </p:cNvPr>
          <p:cNvSpPr>
            <a:spLocks noGrp="1"/>
          </p:cNvSpPr>
          <p:nvPr>
            <p:ph type="body" sz="quarter" idx="11"/>
          </p:nvPr>
        </p:nvSpPr>
        <p:spPr/>
        <p:txBody>
          <a:bodyPr/>
          <a:lstStyle/>
          <a:p>
            <a:r>
              <a:rPr lang="en-US" dirty="0"/>
              <a:t>Cannabis: Strains</a:t>
            </a:r>
          </a:p>
        </p:txBody>
      </p:sp>
      <p:sp>
        <p:nvSpPr>
          <p:cNvPr id="4" name="Slide Number Placeholder 3">
            <a:extLst>
              <a:ext uri="{FF2B5EF4-FFF2-40B4-BE49-F238E27FC236}">
                <a16:creationId xmlns:a16="http://schemas.microsoft.com/office/drawing/2014/main" id="{217DF4C1-6C8F-9153-F868-24E115D664BB}"/>
              </a:ext>
            </a:extLst>
          </p:cNvPr>
          <p:cNvSpPr>
            <a:spLocks noGrp="1"/>
          </p:cNvSpPr>
          <p:nvPr>
            <p:ph type="sldNum" sz="quarter" idx="14"/>
          </p:nvPr>
        </p:nvSpPr>
        <p:spPr/>
        <p:txBody>
          <a:bodyPr/>
          <a:lstStyle/>
          <a:p>
            <a:fld id="{B5B96711-B245-464A-8F75-18F884AA661A}" type="slidenum">
              <a:rPr lang="en-US" smtClean="0"/>
              <a:pPr/>
              <a:t>25</a:t>
            </a:fld>
            <a:endParaRPr lang="en-US" dirty="0"/>
          </a:p>
        </p:txBody>
      </p:sp>
      <p:sp>
        <p:nvSpPr>
          <p:cNvPr id="5" name="Text Placeholder 4">
            <a:extLst>
              <a:ext uri="{FF2B5EF4-FFF2-40B4-BE49-F238E27FC236}">
                <a16:creationId xmlns:a16="http://schemas.microsoft.com/office/drawing/2014/main" id="{11FCE6A0-87C9-BAAD-133F-BD7123073204}"/>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506147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1549D3-19D3-FBA9-60EA-00E10F1B2051}"/>
              </a:ext>
            </a:extLst>
          </p:cNvPr>
          <p:cNvSpPr>
            <a:spLocks noGrp="1"/>
          </p:cNvSpPr>
          <p:nvPr>
            <p:ph type="body" sz="quarter" idx="11"/>
          </p:nvPr>
        </p:nvSpPr>
        <p:spPr/>
        <p:txBody>
          <a:bodyPr/>
          <a:lstStyle/>
          <a:p>
            <a:r>
              <a:rPr lang="en-US" dirty="0"/>
              <a:t>Cannabis: Classification</a:t>
            </a:r>
          </a:p>
        </p:txBody>
      </p:sp>
      <p:sp>
        <p:nvSpPr>
          <p:cNvPr id="4" name="Slide Number Placeholder 3">
            <a:extLst>
              <a:ext uri="{FF2B5EF4-FFF2-40B4-BE49-F238E27FC236}">
                <a16:creationId xmlns:a16="http://schemas.microsoft.com/office/drawing/2014/main" id="{2834B505-B290-4086-B3CF-03939E170B2A}"/>
              </a:ext>
            </a:extLst>
          </p:cNvPr>
          <p:cNvSpPr>
            <a:spLocks noGrp="1"/>
          </p:cNvSpPr>
          <p:nvPr>
            <p:ph type="sldNum" sz="quarter" idx="14"/>
          </p:nvPr>
        </p:nvSpPr>
        <p:spPr/>
        <p:txBody>
          <a:bodyPr/>
          <a:lstStyle/>
          <a:p>
            <a:fld id="{B5B96711-B245-464A-8F75-18F884AA661A}" type="slidenum">
              <a:rPr lang="en-US" smtClean="0"/>
              <a:pPr/>
              <a:t>26</a:t>
            </a:fld>
            <a:endParaRPr lang="en-US" dirty="0"/>
          </a:p>
        </p:txBody>
      </p:sp>
      <p:sp>
        <p:nvSpPr>
          <p:cNvPr id="5" name="Text Placeholder 4">
            <a:extLst>
              <a:ext uri="{FF2B5EF4-FFF2-40B4-BE49-F238E27FC236}">
                <a16:creationId xmlns:a16="http://schemas.microsoft.com/office/drawing/2014/main" id="{FD87AF34-5867-D7BA-D85F-25D3909ED202}"/>
              </a:ext>
            </a:extLst>
          </p:cNvPr>
          <p:cNvSpPr>
            <a:spLocks noGrp="1"/>
          </p:cNvSpPr>
          <p:nvPr>
            <p:ph type="body" sz="quarter" idx="15"/>
          </p:nvPr>
        </p:nvSpPr>
        <p:spPr/>
        <p:txBody>
          <a:bodyPr/>
          <a:lstStyle/>
          <a:p>
            <a:endParaRPr lang="en-US"/>
          </a:p>
        </p:txBody>
      </p:sp>
      <p:graphicFrame>
        <p:nvGraphicFramePr>
          <p:cNvPr id="8" name="Table 7">
            <a:extLst>
              <a:ext uri="{FF2B5EF4-FFF2-40B4-BE49-F238E27FC236}">
                <a16:creationId xmlns:a16="http://schemas.microsoft.com/office/drawing/2014/main" id="{5B1FED5F-1620-C605-E95E-485CDD6C8997}"/>
              </a:ext>
            </a:extLst>
          </p:cNvPr>
          <p:cNvGraphicFramePr>
            <a:graphicFrameLocks noGrp="1"/>
          </p:cNvGraphicFramePr>
          <p:nvPr>
            <p:extLst>
              <p:ext uri="{D42A27DB-BD31-4B8C-83A1-F6EECF244321}">
                <p14:modId xmlns:p14="http://schemas.microsoft.com/office/powerpoint/2010/main" val="4251149866"/>
              </p:ext>
            </p:extLst>
          </p:nvPr>
        </p:nvGraphicFramePr>
        <p:xfrm>
          <a:off x="166193" y="1079403"/>
          <a:ext cx="7554874" cy="2286000"/>
        </p:xfrm>
        <a:graphic>
          <a:graphicData uri="http://schemas.openxmlformats.org/drawingml/2006/table">
            <a:tbl>
              <a:tblPr>
                <a:tableStyleId>{08FB837D-C827-4EFA-A057-4D05807E0F7C}</a:tableStyleId>
              </a:tblPr>
              <a:tblGrid>
                <a:gridCol w="1284532">
                  <a:extLst>
                    <a:ext uri="{9D8B030D-6E8A-4147-A177-3AD203B41FA5}">
                      <a16:colId xmlns:a16="http://schemas.microsoft.com/office/drawing/2014/main" val="2847015602"/>
                    </a:ext>
                  </a:extLst>
                </a:gridCol>
                <a:gridCol w="2611465">
                  <a:extLst>
                    <a:ext uri="{9D8B030D-6E8A-4147-A177-3AD203B41FA5}">
                      <a16:colId xmlns:a16="http://schemas.microsoft.com/office/drawing/2014/main" val="2144736447"/>
                    </a:ext>
                  </a:extLst>
                </a:gridCol>
                <a:gridCol w="3658877">
                  <a:extLst>
                    <a:ext uri="{9D8B030D-6E8A-4147-A177-3AD203B41FA5}">
                      <a16:colId xmlns:a16="http://schemas.microsoft.com/office/drawing/2014/main" val="353095408"/>
                    </a:ext>
                  </a:extLst>
                </a:gridCol>
              </a:tblGrid>
              <a:tr h="157773">
                <a:tc>
                  <a:txBody>
                    <a:bodyPr/>
                    <a:lstStyle/>
                    <a:p>
                      <a:pPr algn="ctr">
                        <a:buNone/>
                      </a:pPr>
                      <a:r>
                        <a:rPr lang="en-US" b="1" dirty="0"/>
                        <a:t>Category</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a:t>General Reputation</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a:t>Commonly Reported Effects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9229645"/>
                  </a:ext>
                </a:extLst>
              </a:tr>
              <a:tr h="0">
                <a:tc>
                  <a:txBody>
                    <a:bodyPr/>
                    <a:lstStyle/>
                    <a:p>
                      <a:pPr algn="ctr">
                        <a:buNone/>
                      </a:pPr>
                      <a:r>
                        <a:rPr lang="en-US" b="1" dirty="0"/>
                        <a:t>Indica</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i="1" dirty="0"/>
                        <a:t>“In-da-couch”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a:t>Relaxing, grounding, calming, body-focused effects; evening 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0141703"/>
                  </a:ext>
                </a:extLst>
              </a:tr>
              <a:tr h="0">
                <a:tc>
                  <a:txBody>
                    <a:bodyPr/>
                    <a:lstStyle/>
                    <a:p>
                      <a:pPr algn="ctr">
                        <a:buNone/>
                      </a:pPr>
                      <a:r>
                        <a:rPr lang="en-US" b="1"/>
                        <a:t>Sativa</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i="1" dirty="0"/>
                        <a:t>“Stimulating &amp; Uplifting”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a:t>Energizing, mood-brightening, creative, daytime 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0556661"/>
                  </a:ext>
                </a:extLst>
              </a:tr>
              <a:tr h="0">
                <a:tc>
                  <a:txBody>
                    <a:bodyPr/>
                    <a:lstStyle/>
                    <a:p>
                      <a:pPr algn="ctr">
                        <a:buNone/>
                      </a:pPr>
                      <a:r>
                        <a:rPr lang="en-US" b="1"/>
                        <a:t>Hybrid</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i="1" dirty="0"/>
                        <a:t>Blended genetics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Experience varies — depends on the strain’s chemical 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502748"/>
                  </a:ext>
                </a:extLst>
              </a:tr>
            </a:tbl>
          </a:graphicData>
        </a:graphic>
      </p:graphicFrame>
      <p:graphicFrame>
        <p:nvGraphicFramePr>
          <p:cNvPr id="11" name="Table 10">
            <a:extLst>
              <a:ext uri="{FF2B5EF4-FFF2-40B4-BE49-F238E27FC236}">
                <a16:creationId xmlns:a16="http://schemas.microsoft.com/office/drawing/2014/main" id="{2034161D-3F07-4200-33C2-A28F5ABBD981}"/>
              </a:ext>
            </a:extLst>
          </p:cNvPr>
          <p:cNvGraphicFramePr>
            <a:graphicFrameLocks noGrp="1"/>
          </p:cNvGraphicFramePr>
          <p:nvPr>
            <p:extLst>
              <p:ext uri="{D42A27DB-BD31-4B8C-83A1-F6EECF244321}">
                <p14:modId xmlns:p14="http://schemas.microsoft.com/office/powerpoint/2010/main" val="746087184"/>
              </p:ext>
            </p:extLst>
          </p:nvPr>
        </p:nvGraphicFramePr>
        <p:xfrm>
          <a:off x="3688597" y="3628716"/>
          <a:ext cx="8252848" cy="2560320"/>
        </p:xfrm>
        <a:graphic>
          <a:graphicData uri="http://schemas.openxmlformats.org/drawingml/2006/table">
            <a:tbl>
              <a:tblPr>
                <a:tableStyleId>{35758FB7-9AC5-4552-8A53-C91805E547FA}</a:tableStyleId>
              </a:tblPr>
              <a:tblGrid>
                <a:gridCol w="1968285">
                  <a:extLst>
                    <a:ext uri="{9D8B030D-6E8A-4147-A177-3AD203B41FA5}">
                      <a16:colId xmlns:a16="http://schemas.microsoft.com/office/drawing/2014/main" val="2452098539"/>
                    </a:ext>
                  </a:extLst>
                </a:gridCol>
                <a:gridCol w="2626963">
                  <a:extLst>
                    <a:ext uri="{9D8B030D-6E8A-4147-A177-3AD203B41FA5}">
                      <a16:colId xmlns:a16="http://schemas.microsoft.com/office/drawing/2014/main" val="1936581271"/>
                    </a:ext>
                  </a:extLst>
                </a:gridCol>
                <a:gridCol w="3657600">
                  <a:extLst>
                    <a:ext uri="{9D8B030D-6E8A-4147-A177-3AD203B41FA5}">
                      <a16:colId xmlns:a16="http://schemas.microsoft.com/office/drawing/2014/main" val="2324888423"/>
                    </a:ext>
                  </a:extLst>
                </a:gridCol>
              </a:tblGrid>
              <a:tr h="0">
                <a:tc>
                  <a:txBody>
                    <a:bodyPr/>
                    <a:lstStyle/>
                    <a:p>
                      <a:pPr algn="ctr">
                        <a:buNone/>
                      </a:pPr>
                      <a:r>
                        <a:rPr lang="en-US" b="1" dirty="0"/>
                        <a:t>Chemovar Type</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a:t>Cannabinoid Profile</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Therapeutic Emphasis</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8142055"/>
                  </a:ext>
                </a:extLst>
              </a:tr>
              <a:tr h="0">
                <a:tc>
                  <a:txBody>
                    <a:bodyPr/>
                    <a:lstStyle/>
                    <a:p>
                      <a:pPr algn="ctr">
                        <a:buNone/>
                      </a:pPr>
                      <a:r>
                        <a:rPr lang="en-US" b="1" dirty="0"/>
                        <a:t>Type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THC-dominant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Psychoactive; helpful for pain, mood, sleep, systemic inflammation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722085"/>
                  </a:ext>
                </a:extLst>
              </a:tr>
              <a:tr h="0">
                <a:tc>
                  <a:txBody>
                    <a:bodyPr/>
                    <a:lstStyle/>
                    <a:p>
                      <a:pPr algn="ctr">
                        <a:buNone/>
                      </a:pPr>
                      <a:r>
                        <a:rPr lang="en-US" b="1" dirty="0"/>
                        <a:t>Type 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Balanced THC : CBD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Therapeutic with fewer cognitive effects; great for anxiety + pain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6778439"/>
                  </a:ext>
                </a:extLst>
              </a:tr>
              <a:tr h="0">
                <a:tc>
                  <a:txBody>
                    <a:bodyPr/>
                    <a:lstStyle/>
                    <a:p>
                      <a:pPr algn="ctr">
                        <a:buNone/>
                      </a:pPr>
                      <a:r>
                        <a:rPr lang="en-US" b="1" dirty="0"/>
                        <a:t>Type III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CBD-dominant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Non-intoxicating; supports inflammation, anxiety, recovery, gut health, modulate immune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7049621"/>
                  </a:ext>
                </a:extLst>
              </a:tr>
            </a:tbl>
          </a:graphicData>
        </a:graphic>
      </p:graphicFrame>
      <p:sp>
        <p:nvSpPr>
          <p:cNvPr id="12" name="TextBox 11">
            <a:extLst>
              <a:ext uri="{FF2B5EF4-FFF2-40B4-BE49-F238E27FC236}">
                <a16:creationId xmlns:a16="http://schemas.microsoft.com/office/drawing/2014/main" id="{0F54D683-E2AF-3556-CD10-CB9C75699CB9}"/>
              </a:ext>
            </a:extLst>
          </p:cNvPr>
          <p:cNvSpPr txBox="1"/>
          <p:nvPr/>
        </p:nvSpPr>
        <p:spPr>
          <a:xfrm>
            <a:off x="8185152" y="1537099"/>
            <a:ext cx="2848833" cy="369332"/>
          </a:xfrm>
          <a:prstGeom prst="rect">
            <a:avLst/>
          </a:prstGeom>
          <a:noFill/>
          <a:ln w="38100">
            <a:solidFill>
              <a:schemeClr val="tx1"/>
            </a:solidFill>
          </a:ln>
        </p:spPr>
        <p:txBody>
          <a:bodyPr wrap="square" rtlCol="0">
            <a:spAutoFit/>
          </a:bodyPr>
          <a:lstStyle/>
          <a:p>
            <a:pPr algn="ctr"/>
            <a:r>
              <a:rPr lang="en-US" dirty="0"/>
              <a:t>OLD CLASSIFICATION</a:t>
            </a:r>
          </a:p>
        </p:txBody>
      </p:sp>
      <p:sp>
        <p:nvSpPr>
          <p:cNvPr id="13" name="Right Arrow 12">
            <a:extLst>
              <a:ext uri="{FF2B5EF4-FFF2-40B4-BE49-F238E27FC236}">
                <a16:creationId xmlns:a16="http://schemas.microsoft.com/office/drawing/2014/main" id="{0CD45018-2A4E-5F37-93EC-60CC8BBBF534}"/>
              </a:ext>
            </a:extLst>
          </p:cNvPr>
          <p:cNvSpPr/>
          <p:nvPr/>
        </p:nvSpPr>
        <p:spPr>
          <a:xfrm rot="10800000">
            <a:off x="8185151" y="1079403"/>
            <a:ext cx="2848833" cy="365760"/>
          </a:xfrm>
          <a:prstGeom prst="right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id="{72167D56-2656-A6D2-C631-39CAE897F36E}"/>
              </a:ext>
            </a:extLst>
          </p:cNvPr>
          <p:cNvSpPr/>
          <p:nvPr/>
        </p:nvSpPr>
        <p:spPr>
          <a:xfrm rot="10800000">
            <a:off x="8185150" y="1984166"/>
            <a:ext cx="2848833" cy="365760"/>
          </a:xfrm>
          <a:prstGeom prst="right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475257A-0DF8-4B43-80A8-0A762067D1F6}"/>
              </a:ext>
            </a:extLst>
          </p:cNvPr>
          <p:cNvSpPr txBox="1"/>
          <p:nvPr/>
        </p:nvSpPr>
        <p:spPr>
          <a:xfrm>
            <a:off x="515453" y="5376209"/>
            <a:ext cx="2848833" cy="369332"/>
          </a:xfrm>
          <a:prstGeom prst="rect">
            <a:avLst/>
          </a:prstGeom>
          <a:noFill/>
          <a:ln w="38100">
            <a:solidFill>
              <a:schemeClr val="tx1"/>
            </a:solidFill>
          </a:ln>
        </p:spPr>
        <p:txBody>
          <a:bodyPr wrap="square" rtlCol="0">
            <a:spAutoFit/>
          </a:bodyPr>
          <a:lstStyle/>
          <a:p>
            <a:pPr algn="ctr"/>
            <a:r>
              <a:rPr lang="en-US" dirty="0"/>
              <a:t>NEW CLASSIFICATION</a:t>
            </a:r>
          </a:p>
        </p:txBody>
      </p:sp>
      <p:sp>
        <p:nvSpPr>
          <p:cNvPr id="16" name="Right Arrow 15">
            <a:extLst>
              <a:ext uri="{FF2B5EF4-FFF2-40B4-BE49-F238E27FC236}">
                <a16:creationId xmlns:a16="http://schemas.microsoft.com/office/drawing/2014/main" id="{DB6ABBC8-E43A-22AC-073E-884A81119830}"/>
              </a:ext>
            </a:extLst>
          </p:cNvPr>
          <p:cNvSpPr/>
          <p:nvPr/>
        </p:nvSpPr>
        <p:spPr>
          <a:xfrm>
            <a:off x="515452" y="4918513"/>
            <a:ext cx="2848833" cy="365760"/>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F0A66EF0-4B1A-C5C9-9BC3-672E6FB5CA5A}"/>
              </a:ext>
            </a:extLst>
          </p:cNvPr>
          <p:cNvSpPr/>
          <p:nvPr/>
        </p:nvSpPr>
        <p:spPr>
          <a:xfrm>
            <a:off x="515451" y="5823276"/>
            <a:ext cx="2848833" cy="365760"/>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10CAF6E-73E1-08D9-0423-813230F43374}"/>
              </a:ext>
            </a:extLst>
          </p:cNvPr>
          <p:cNvSpPr txBox="1"/>
          <p:nvPr/>
        </p:nvSpPr>
        <p:spPr>
          <a:xfrm>
            <a:off x="515450" y="3855644"/>
            <a:ext cx="2848833" cy="923330"/>
          </a:xfrm>
          <a:prstGeom prst="rect">
            <a:avLst/>
          </a:prstGeom>
          <a:noFill/>
          <a:ln w="19050">
            <a:solidFill>
              <a:schemeClr val="tx1"/>
            </a:solidFill>
          </a:ln>
        </p:spPr>
        <p:txBody>
          <a:bodyPr wrap="square" rtlCol="0">
            <a:spAutoFit/>
          </a:bodyPr>
          <a:lstStyle/>
          <a:p>
            <a:pPr algn="ctr"/>
            <a:r>
              <a:rPr lang="en-US" dirty="0"/>
              <a:t>Chemovar classification tells us what the plant will do in the body</a:t>
            </a:r>
          </a:p>
        </p:txBody>
      </p:sp>
      <p:sp>
        <p:nvSpPr>
          <p:cNvPr id="20" name="TextBox 19">
            <a:extLst>
              <a:ext uri="{FF2B5EF4-FFF2-40B4-BE49-F238E27FC236}">
                <a16:creationId xmlns:a16="http://schemas.microsoft.com/office/drawing/2014/main" id="{113191C9-75ED-DF45-120F-FAB64C1940BD}"/>
              </a:ext>
            </a:extLst>
          </p:cNvPr>
          <p:cNvSpPr txBox="1"/>
          <p:nvPr/>
        </p:nvSpPr>
        <p:spPr>
          <a:xfrm>
            <a:off x="8185149" y="2445432"/>
            <a:ext cx="2848833" cy="923330"/>
          </a:xfrm>
          <a:prstGeom prst="rect">
            <a:avLst/>
          </a:prstGeom>
          <a:noFill/>
          <a:ln w="19050">
            <a:solidFill>
              <a:schemeClr val="tx1"/>
            </a:solidFill>
          </a:ln>
        </p:spPr>
        <p:txBody>
          <a:bodyPr wrap="square" rtlCol="0">
            <a:spAutoFit/>
          </a:bodyPr>
          <a:lstStyle/>
          <a:p>
            <a:pPr algn="ctr"/>
            <a:r>
              <a:rPr lang="en-US" dirty="0"/>
              <a:t>Strain names and Indica/Sativa tell us where the plant came from</a:t>
            </a:r>
          </a:p>
        </p:txBody>
      </p:sp>
    </p:spTree>
    <p:extLst>
      <p:ext uri="{BB962C8B-B14F-4D97-AF65-F5344CB8AC3E}">
        <p14:creationId xmlns:p14="http://schemas.microsoft.com/office/powerpoint/2010/main" val="2340813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62125-6F13-6BBA-9A70-71FF201487CE}"/>
              </a:ext>
            </a:extLst>
          </p:cNvPr>
          <p:cNvSpPr>
            <a:spLocks noGrp="1"/>
          </p:cNvSpPr>
          <p:nvPr>
            <p:ph sz="quarter" idx="10"/>
          </p:nvPr>
        </p:nvSpPr>
        <p:spPr>
          <a:xfrm>
            <a:off x="650204" y="1259922"/>
            <a:ext cx="5721720" cy="4677385"/>
          </a:xfrm>
        </p:spPr>
        <p:txBody>
          <a:bodyPr>
            <a:normAutofit lnSpcReduction="10000"/>
          </a:bodyPr>
          <a:lstStyle/>
          <a:p>
            <a:r>
              <a:rPr lang="en-US" b="1" dirty="0"/>
              <a:t>Isolate</a:t>
            </a:r>
          </a:p>
          <a:p>
            <a:pPr lvl="1"/>
            <a:r>
              <a:rPr lang="en-US" dirty="0"/>
              <a:t>Only CBD or THC cannabinoid extract</a:t>
            </a:r>
            <a:br>
              <a:rPr lang="en-US" dirty="0"/>
            </a:br>
            <a:endParaRPr lang="en-US" dirty="0"/>
          </a:p>
          <a:p>
            <a:r>
              <a:rPr lang="en-US" b="1" dirty="0"/>
              <a:t>Broad Spectrum</a:t>
            </a:r>
          </a:p>
          <a:p>
            <a:pPr lvl="1"/>
            <a:r>
              <a:rPr lang="en-US" dirty="0"/>
              <a:t>Contains all the plants’ cannabinoids </a:t>
            </a:r>
            <a:r>
              <a:rPr lang="en-US" dirty="0">
                <a:solidFill>
                  <a:srgbClr val="FF0000"/>
                </a:solidFill>
              </a:rPr>
              <a:t>EXCEPT THC</a:t>
            </a:r>
          </a:p>
          <a:p>
            <a:pPr lvl="1"/>
            <a:r>
              <a:rPr lang="en-US" dirty="0"/>
              <a:t>Commonly associated CBD dominant products (Type III)</a:t>
            </a:r>
            <a:br>
              <a:rPr lang="en-US" dirty="0"/>
            </a:br>
            <a:endParaRPr lang="en-US" dirty="0"/>
          </a:p>
          <a:p>
            <a:r>
              <a:rPr lang="en-US" b="1" dirty="0"/>
              <a:t>Full Spectrum</a:t>
            </a:r>
          </a:p>
          <a:p>
            <a:pPr lvl="1"/>
            <a:r>
              <a:rPr lang="en-US" dirty="0"/>
              <a:t>Contains all the plants’ cannabinoids and other compounds such as terpenes and flavonoids</a:t>
            </a:r>
          </a:p>
          <a:p>
            <a:endParaRPr lang="en-US" dirty="0"/>
          </a:p>
        </p:txBody>
      </p:sp>
      <p:sp>
        <p:nvSpPr>
          <p:cNvPr id="3" name="Text Placeholder 2">
            <a:extLst>
              <a:ext uri="{FF2B5EF4-FFF2-40B4-BE49-F238E27FC236}">
                <a16:creationId xmlns:a16="http://schemas.microsoft.com/office/drawing/2014/main" id="{8EBC8C15-4A66-1220-56AF-B75EC71BB5B2}"/>
              </a:ext>
            </a:extLst>
          </p:cNvPr>
          <p:cNvSpPr>
            <a:spLocks noGrp="1"/>
          </p:cNvSpPr>
          <p:nvPr>
            <p:ph type="body" sz="quarter" idx="11"/>
          </p:nvPr>
        </p:nvSpPr>
        <p:spPr/>
        <p:txBody>
          <a:bodyPr/>
          <a:lstStyle/>
          <a:p>
            <a:r>
              <a:rPr lang="en-US" dirty="0"/>
              <a:t>Cannabis: Extracts</a:t>
            </a:r>
          </a:p>
        </p:txBody>
      </p:sp>
      <p:sp>
        <p:nvSpPr>
          <p:cNvPr id="4" name="Slide Number Placeholder 3">
            <a:extLst>
              <a:ext uri="{FF2B5EF4-FFF2-40B4-BE49-F238E27FC236}">
                <a16:creationId xmlns:a16="http://schemas.microsoft.com/office/drawing/2014/main" id="{41627CD6-482E-4DB2-0B1C-587AEE7D2C24}"/>
              </a:ext>
            </a:extLst>
          </p:cNvPr>
          <p:cNvSpPr>
            <a:spLocks noGrp="1"/>
          </p:cNvSpPr>
          <p:nvPr>
            <p:ph type="sldNum" sz="quarter" idx="14"/>
          </p:nvPr>
        </p:nvSpPr>
        <p:spPr/>
        <p:txBody>
          <a:bodyPr/>
          <a:lstStyle/>
          <a:p>
            <a:fld id="{B5B96711-B245-464A-8F75-18F884AA661A}" type="slidenum">
              <a:rPr lang="en-US" smtClean="0"/>
              <a:pPr/>
              <a:t>27</a:t>
            </a:fld>
            <a:endParaRPr lang="en-US" dirty="0"/>
          </a:p>
        </p:txBody>
      </p:sp>
      <p:sp>
        <p:nvSpPr>
          <p:cNvPr id="5" name="Text Placeholder 4">
            <a:extLst>
              <a:ext uri="{FF2B5EF4-FFF2-40B4-BE49-F238E27FC236}">
                <a16:creationId xmlns:a16="http://schemas.microsoft.com/office/drawing/2014/main" id="{413BE8FF-0841-9981-6E82-E29DE15E6B04}"/>
              </a:ext>
            </a:extLst>
          </p:cNvPr>
          <p:cNvSpPr>
            <a:spLocks noGrp="1"/>
          </p:cNvSpPr>
          <p:nvPr>
            <p:ph type="body" sz="quarter" idx="15"/>
          </p:nvPr>
        </p:nvSpPr>
        <p:spPr/>
        <p:txBody>
          <a:bodyPr/>
          <a:lstStyle/>
          <a:p>
            <a:endParaRPr lang="en-US"/>
          </a:p>
        </p:txBody>
      </p:sp>
      <p:pic>
        <p:nvPicPr>
          <p:cNvPr id="6" name="Picture 5" descr="A screenshot of a computer screen&#10;&#10;Description automatically generated">
            <a:extLst>
              <a:ext uri="{FF2B5EF4-FFF2-40B4-BE49-F238E27FC236}">
                <a16:creationId xmlns:a16="http://schemas.microsoft.com/office/drawing/2014/main" id="{EE27F005-CE7E-5A8A-3759-62D43AA5FA2E}"/>
              </a:ext>
            </a:extLst>
          </p:cNvPr>
          <p:cNvPicPr>
            <a:picLocks noChangeAspect="1"/>
          </p:cNvPicPr>
          <p:nvPr/>
        </p:nvPicPr>
        <p:blipFill>
          <a:blip r:embed="rId2"/>
          <a:stretch>
            <a:fillRect/>
          </a:stretch>
        </p:blipFill>
        <p:spPr>
          <a:xfrm>
            <a:off x="6920564" y="1086669"/>
            <a:ext cx="4770524" cy="3955130"/>
          </a:xfrm>
          <a:prstGeom prst="rect">
            <a:avLst/>
          </a:prstGeom>
          <a:ln w="38100">
            <a:solidFill>
              <a:schemeClr val="tx1"/>
            </a:solidFill>
          </a:ln>
        </p:spPr>
      </p:pic>
      <p:sp>
        <p:nvSpPr>
          <p:cNvPr id="7" name="TextBox 6">
            <a:extLst>
              <a:ext uri="{FF2B5EF4-FFF2-40B4-BE49-F238E27FC236}">
                <a16:creationId xmlns:a16="http://schemas.microsoft.com/office/drawing/2014/main" id="{E8256784-CC72-C3AF-4C96-CDC92D845EAF}"/>
              </a:ext>
            </a:extLst>
          </p:cNvPr>
          <p:cNvSpPr txBox="1"/>
          <p:nvPr/>
        </p:nvSpPr>
        <p:spPr>
          <a:xfrm>
            <a:off x="6920563" y="5175499"/>
            <a:ext cx="4770525" cy="923330"/>
          </a:xfrm>
          <a:prstGeom prst="rect">
            <a:avLst/>
          </a:prstGeom>
          <a:noFill/>
        </p:spPr>
        <p:txBody>
          <a:bodyPr wrap="square" rtlCol="0">
            <a:spAutoFit/>
          </a:bodyPr>
          <a:lstStyle/>
          <a:p>
            <a:pPr algn="ctr"/>
            <a:r>
              <a:rPr lang="en-US" b="1" dirty="0">
                <a:solidFill>
                  <a:schemeClr val="accent5"/>
                </a:solidFill>
              </a:rPr>
              <a:t>Isolate is one molecule.</a:t>
            </a:r>
          </a:p>
          <a:p>
            <a:pPr algn="ctr"/>
            <a:r>
              <a:rPr lang="en-US" b="1" dirty="0">
                <a:solidFill>
                  <a:schemeClr val="accent5"/>
                </a:solidFill>
              </a:rPr>
              <a:t>Broad spectrum is the plant minus THC.</a:t>
            </a:r>
          </a:p>
          <a:p>
            <a:pPr algn="ctr"/>
            <a:r>
              <a:rPr lang="en-US" b="1" dirty="0">
                <a:solidFill>
                  <a:schemeClr val="accent5"/>
                </a:solidFill>
              </a:rPr>
              <a:t>Full spectrum is the plant as nature made it.</a:t>
            </a:r>
          </a:p>
        </p:txBody>
      </p:sp>
    </p:spTree>
    <p:extLst>
      <p:ext uri="{BB962C8B-B14F-4D97-AF65-F5344CB8AC3E}">
        <p14:creationId xmlns:p14="http://schemas.microsoft.com/office/powerpoint/2010/main" val="3476113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CF1A20-80EB-CB0E-1E83-E1CE417A5647}"/>
              </a:ext>
            </a:extLst>
          </p:cNvPr>
          <p:cNvSpPr>
            <a:spLocks noGrp="1"/>
          </p:cNvSpPr>
          <p:nvPr>
            <p:ph sz="quarter" idx="10"/>
          </p:nvPr>
        </p:nvSpPr>
        <p:spPr/>
        <p:txBody>
          <a:bodyPr>
            <a:normAutofit lnSpcReduction="10000"/>
          </a:bodyPr>
          <a:lstStyle/>
          <a:p>
            <a:r>
              <a:rPr lang="en-US" b="1" dirty="0"/>
              <a:t>Entourage effect is the synergistic interaction between </a:t>
            </a:r>
            <a:r>
              <a:rPr lang="en-US" b="1" dirty="0" err="1">
                <a:solidFill>
                  <a:srgbClr val="0070C0"/>
                </a:solidFill>
              </a:rPr>
              <a:t>phytocannabinoids</a:t>
            </a:r>
            <a:r>
              <a:rPr lang="en-US" b="1" dirty="0">
                <a:solidFill>
                  <a:srgbClr val="0070C0"/>
                </a:solidFill>
              </a:rPr>
              <a:t>, terpenes, and flavonoids</a:t>
            </a:r>
          </a:p>
          <a:p>
            <a:pPr lvl="1"/>
            <a:r>
              <a:rPr lang="en-US" dirty="0"/>
              <a:t>Their combined effects are greater than any single compound alone</a:t>
            </a:r>
            <a:br>
              <a:rPr lang="en-US" dirty="0"/>
            </a:br>
            <a:endParaRPr lang="en-US" dirty="0"/>
          </a:p>
          <a:p>
            <a:r>
              <a:rPr lang="en-US" b="1" dirty="0"/>
              <a:t>These compounds work together potentially creating what is known as the </a:t>
            </a:r>
            <a:r>
              <a:rPr lang="en-US" b="1" dirty="0">
                <a:solidFill>
                  <a:srgbClr val="FF0000"/>
                </a:solidFill>
              </a:rPr>
              <a:t>"entourage effect”</a:t>
            </a:r>
          </a:p>
          <a:p>
            <a:pPr lvl="1"/>
            <a:r>
              <a:rPr lang="en-US" dirty="0"/>
              <a:t>Combined effects of cannabis's diverse compounds</a:t>
            </a:r>
          </a:p>
          <a:p>
            <a:pPr lvl="1"/>
            <a:r>
              <a:rPr lang="en-US" dirty="0"/>
              <a:t>Enhance the overall properties of cannabis</a:t>
            </a:r>
          </a:p>
          <a:p>
            <a:pPr lvl="1"/>
            <a:r>
              <a:rPr lang="en-US" b="1" dirty="0">
                <a:solidFill>
                  <a:srgbClr val="FF0000"/>
                </a:solidFill>
              </a:rPr>
              <a:t>Influencing its therapeutic effectiveness and modifying its psychoactive impacts</a:t>
            </a:r>
            <a:br>
              <a:rPr lang="en-US" dirty="0"/>
            </a:br>
            <a:endParaRPr lang="en-US" dirty="0"/>
          </a:p>
          <a:p>
            <a:r>
              <a:rPr lang="en-US" b="1" dirty="0"/>
              <a:t>Whole food supplementation concept</a:t>
            </a:r>
          </a:p>
          <a:p>
            <a:endParaRPr lang="en-US" dirty="0"/>
          </a:p>
        </p:txBody>
      </p:sp>
      <p:sp>
        <p:nvSpPr>
          <p:cNvPr id="3" name="Text Placeholder 2">
            <a:extLst>
              <a:ext uri="{FF2B5EF4-FFF2-40B4-BE49-F238E27FC236}">
                <a16:creationId xmlns:a16="http://schemas.microsoft.com/office/drawing/2014/main" id="{9A240080-6B1C-E16D-83D0-7883842829DE}"/>
              </a:ext>
            </a:extLst>
          </p:cNvPr>
          <p:cNvSpPr>
            <a:spLocks noGrp="1"/>
          </p:cNvSpPr>
          <p:nvPr>
            <p:ph type="body" sz="quarter" idx="11"/>
          </p:nvPr>
        </p:nvSpPr>
        <p:spPr/>
        <p:txBody>
          <a:bodyPr/>
          <a:lstStyle/>
          <a:p>
            <a:r>
              <a:rPr lang="en-US" dirty="0"/>
              <a:t>Cannabis: Entourage Effect</a:t>
            </a:r>
          </a:p>
        </p:txBody>
      </p:sp>
      <p:sp>
        <p:nvSpPr>
          <p:cNvPr id="4" name="Slide Number Placeholder 3">
            <a:extLst>
              <a:ext uri="{FF2B5EF4-FFF2-40B4-BE49-F238E27FC236}">
                <a16:creationId xmlns:a16="http://schemas.microsoft.com/office/drawing/2014/main" id="{0959CBBC-A840-DDFC-5727-83E5DF185841}"/>
              </a:ext>
            </a:extLst>
          </p:cNvPr>
          <p:cNvSpPr>
            <a:spLocks noGrp="1"/>
          </p:cNvSpPr>
          <p:nvPr>
            <p:ph type="sldNum" sz="quarter" idx="14"/>
          </p:nvPr>
        </p:nvSpPr>
        <p:spPr/>
        <p:txBody>
          <a:bodyPr/>
          <a:lstStyle/>
          <a:p>
            <a:fld id="{B5B96711-B245-464A-8F75-18F884AA661A}" type="slidenum">
              <a:rPr lang="en-US" smtClean="0"/>
              <a:pPr/>
              <a:t>28</a:t>
            </a:fld>
            <a:endParaRPr lang="en-US" dirty="0"/>
          </a:p>
        </p:txBody>
      </p:sp>
      <p:sp>
        <p:nvSpPr>
          <p:cNvPr id="5" name="Text Placeholder 4">
            <a:extLst>
              <a:ext uri="{FF2B5EF4-FFF2-40B4-BE49-F238E27FC236}">
                <a16:creationId xmlns:a16="http://schemas.microsoft.com/office/drawing/2014/main" id="{392FACF4-D68D-74FE-B04B-97C201364353}"/>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776005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B3500B-DF1F-32F4-DE90-9E04DBD0B21C}"/>
              </a:ext>
            </a:extLst>
          </p:cNvPr>
          <p:cNvSpPr>
            <a:spLocks noGrp="1"/>
          </p:cNvSpPr>
          <p:nvPr>
            <p:ph sz="quarter" idx="10"/>
          </p:nvPr>
        </p:nvSpPr>
        <p:spPr>
          <a:xfrm>
            <a:off x="650204" y="1259922"/>
            <a:ext cx="10823110" cy="4677385"/>
          </a:xfrm>
        </p:spPr>
        <p:txBody>
          <a:bodyPr/>
          <a:lstStyle/>
          <a:p>
            <a:r>
              <a:rPr lang="en-US" b="1" dirty="0"/>
              <a:t>Whole-plant extracts → more therapeutic than isolated THC or CBD</a:t>
            </a:r>
            <a:br>
              <a:rPr lang="en-US" b="1" dirty="0"/>
            </a:br>
            <a:endParaRPr lang="en-US" b="1" dirty="0"/>
          </a:p>
          <a:p>
            <a:r>
              <a:rPr lang="en-US" b="1" dirty="0"/>
              <a:t>Terpenes shape the psychoactive and therapeutic profile</a:t>
            </a:r>
            <a:br>
              <a:rPr lang="en-US" b="1" dirty="0"/>
            </a:br>
            <a:endParaRPr lang="en-US" b="1" dirty="0"/>
          </a:p>
          <a:p>
            <a:r>
              <a:rPr lang="en-US" b="1" dirty="0"/>
              <a:t>CBD can modulate THC psychoactive effects</a:t>
            </a:r>
            <a:br>
              <a:rPr lang="en-US" b="1" dirty="0"/>
            </a:br>
            <a:endParaRPr lang="en-US" b="1" dirty="0"/>
          </a:p>
          <a:p>
            <a:r>
              <a:rPr lang="en-US" b="1" dirty="0"/>
              <a:t>Flavonoids (</a:t>
            </a:r>
            <a:r>
              <a:rPr lang="en-US" b="1" dirty="0" err="1"/>
              <a:t>Cannaflavins</a:t>
            </a:r>
            <a:r>
              <a:rPr lang="en-US" b="1" dirty="0"/>
              <a:t>) add anti-inflammatory power beyond cannabinoids alone</a:t>
            </a:r>
            <a:br>
              <a:rPr lang="en-US" b="1" dirty="0"/>
            </a:br>
            <a:endParaRPr lang="en-US" b="1" dirty="0"/>
          </a:p>
        </p:txBody>
      </p:sp>
      <p:sp>
        <p:nvSpPr>
          <p:cNvPr id="3" name="Text Placeholder 2">
            <a:extLst>
              <a:ext uri="{FF2B5EF4-FFF2-40B4-BE49-F238E27FC236}">
                <a16:creationId xmlns:a16="http://schemas.microsoft.com/office/drawing/2014/main" id="{14AA206D-82F9-4A5C-9424-1AD1CE8972DF}"/>
              </a:ext>
            </a:extLst>
          </p:cNvPr>
          <p:cNvSpPr>
            <a:spLocks noGrp="1"/>
          </p:cNvSpPr>
          <p:nvPr>
            <p:ph type="body" sz="quarter" idx="11"/>
          </p:nvPr>
        </p:nvSpPr>
        <p:spPr/>
        <p:txBody>
          <a:bodyPr/>
          <a:lstStyle/>
          <a:p>
            <a:r>
              <a:rPr lang="en-US" dirty="0"/>
              <a:t>Cannabis: Entourage Effect</a:t>
            </a:r>
          </a:p>
        </p:txBody>
      </p:sp>
      <p:sp>
        <p:nvSpPr>
          <p:cNvPr id="4" name="Slide Number Placeholder 3">
            <a:extLst>
              <a:ext uri="{FF2B5EF4-FFF2-40B4-BE49-F238E27FC236}">
                <a16:creationId xmlns:a16="http://schemas.microsoft.com/office/drawing/2014/main" id="{5E790698-56E2-6570-F99B-6A359F337C21}"/>
              </a:ext>
            </a:extLst>
          </p:cNvPr>
          <p:cNvSpPr>
            <a:spLocks noGrp="1"/>
          </p:cNvSpPr>
          <p:nvPr>
            <p:ph type="sldNum" sz="quarter" idx="14"/>
          </p:nvPr>
        </p:nvSpPr>
        <p:spPr/>
        <p:txBody>
          <a:bodyPr/>
          <a:lstStyle/>
          <a:p>
            <a:fld id="{B5B96711-B245-464A-8F75-18F884AA661A}" type="slidenum">
              <a:rPr lang="en-US" smtClean="0"/>
              <a:pPr/>
              <a:t>29</a:t>
            </a:fld>
            <a:endParaRPr lang="en-US" dirty="0"/>
          </a:p>
        </p:txBody>
      </p:sp>
      <p:sp>
        <p:nvSpPr>
          <p:cNvPr id="5" name="Text Placeholder 4">
            <a:extLst>
              <a:ext uri="{FF2B5EF4-FFF2-40B4-BE49-F238E27FC236}">
                <a16:creationId xmlns:a16="http://schemas.microsoft.com/office/drawing/2014/main" id="{71652FB2-1806-C8A9-34BB-4780568F9E6D}"/>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8694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D21A33E-40EB-C8CC-A145-1C1E98464DA0}"/>
              </a:ext>
            </a:extLst>
          </p:cNvPr>
          <p:cNvSpPr>
            <a:spLocks noGrp="1"/>
          </p:cNvSpPr>
          <p:nvPr>
            <p:ph type="body" sz="quarter" idx="11"/>
          </p:nvPr>
        </p:nvSpPr>
        <p:spPr/>
        <p:txBody>
          <a:bodyPr/>
          <a:lstStyle/>
          <a:p>
            <a:r>
              <a:rPr lang="en-US" dirty="0"/>
              <a:t>Cannabis: Entourage Effect</a:t>
            </a:r>
          </a:p>
        </p:txBody>
      </p:sp>
      <p:sp>
        <p:nvSpPr>
          <p:cNvPr id="4" name="Slide Number Placeholder 3">
            <a:extLst>
              <a:ext uri="{FF2B5EF4-FFF2-40B4-BE49-F238E27FC236}">
                <a16:creationId xmlns:a16="http://schemas.microsoft.com/office/drawing/2014/main" id="{496751E9-0D9C-4A43-E013-9DC5199CB2FF}"/>
              </a:ext>
            </a:extLst>
          </p:cNvPr>
          <p:cNvSpPr>
            <a:spLocks noGrp="1"/>
          </p:cNvSpPr>
          <p:nvPr>
            <p:ph type="sldNum" sz="quarter" idx="14"/>
          </p:nvPr>
        </p:nvSpPr>
        <p:spPr/>
        <p:txBody>
          <a:bodyPr/>
          <a:lstStyle/>
          <a:p>
            <a:fld id="{B5B96711-B245-464A-8F75-18F884AA661A}" type="slidenum">
              <a:rPr lang="en-US" smtClean="0"/>
              <a:pPr/>
              <a:t>30</a:t>
            </a:fld>
            <a:endParaRPr lang="en-US" dirty="0"/>
          </a:p>
        </p:txBody>
      </p:sp>
      <p:sp>
        <p:nvSpPr>
          <p:cNvPr id="5" name="Text Placeholder 4">
            <a:extLst>
              <a:ext uri="{FF2B5EF4-FFF2-40B4-BE49-F238E27FC236}">
                <a16:creationId xmlns:a16="http://schemas.microsoft.com/office/drawing/2014/main" id="{7401DE05-D039-178D-6E93-E0AFCBE47B8F}"/>
              </a:ext>
            </a:extLst>
          </p:cNvPr>
          <p:cNvSpPr>
            <a:spLocks noGrp="1"/>
          </p:cNvSpPr>
          <p:nvPr>
            <p:ph type="body" sz="quarter" idx="15"/>
          </p:nvPr>
        </p:nvSpPr>
        <p:spPr/>
        <p:txBody>
          <a:bodyPr/>
          <a:lstStyle/>
          <a:p>
            <a:endParaRPr lang="en-US"/>
          </a:p>
        </p:txBody>
      </p:sp>
      <p:pic>
        <p:nvPicPr>
          <p:cNvPr id="6" name="Content Placeholder 5" descr="A chart of marijuana and cannabis&#10;&#10;Description automatically generated with medium confidence">
            <a:extLst>
              <a:ext uri="{FF2B5EF4-FFF2-40B4-BE49-F238E27FC236}">
                <a16:creationId xmlns:a16="http://schemas.microsoft.com/office/drawing/2014/main" id="{FD23264C-3BFD-7BBC-F336-6873F06722C5}"/>
              </a:ext>
            </a:extLst>
          </p:cNvPr>
          <p:cNvPicPr>
            <a:picLocks noGrp="1" noChangeAspect="1"/>
          </p:cNvPicPr>
          <p:nvPr>
            <p:ph sz="quarter" idx="10"/>
          </p:nvPr>
        </p:nvPicPr>
        <p:blipFill>
          <a:blip r:embed="rId2"/>
          <a:stretch>
            <a:fillRect/>
          </a:stretch>
        </p:blipFill>
        <p:spPr>
          <a:xfrm>
            <a:off x="1892872" y="1204415"/>
            <a:ext cx="7183751" cy="4974143"/>
          </a:xfrm>
          <a:prstGeom prst="rect">
            <a:avLst/>
          </a:prstGeom>
          <a:ln w="63500">
            <a:solidFill>
              <a:schemeClr val="tx1"/>
            </a:solidFill>
          </a:ln>
        </p:spPr>
      </p:pic>
    </p:spTree>
    <p:extLst>
      <p:ext uri="{BB962C8B-B14F-4D97-AF65-F5344CB8AC3E}">
        <p14:creationId xmlns:p14="http://schemas.microsoft.com/office/powerpoint/2010/main" val="3401413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85A695-400E-E80D-D905-6EFC758D3CF9}"/>
              </a:ext>
            </a:extLst>
          </p:cNvPr>
          <p:cNvSpPr>
            <a:spLocks noGrp="1"/>
          </p:cNvSpPr>
          <p:nvPr>
            <p:ph sz="quarter" idx="10"/>
          </p:nvPr>
        </p:nvSpPr>
        <p:spPr/>
        <p:txBody>
          <a:bodyPr>
            <a:normAutofit lnSpcReduction="10000"/>
          </a:bodyPr>
          <a:lstStyle/>
          <a:p>
            <a:r>
              <a:rPr lang="en-US" b="1" dirty="0"/>
              <a:t>FIRST, WHAT IS YOUR DESIRED OUTCOME OR INTENTION:  </a:t>
            </a:r>
          </a:p>
          <a:p>
            <a:pPr lvl="1"/>
            <a:r>
              <a:rPr lang="en-US" sz="2800" i="1" dirty="0"/>
              <a:t>Reduce inflammation / pain?</a:t>
            </a:r>
          </a:p>
          <a:p>
            <a:pPr lvl="1"/>
            <a:r>
              <a:rPr lang="en-US" sz="2800" i="1" dirty="0"/>
              <a:t>Modulate immune system?</a:t>
            </a:r>
          </a:p>
          <a:p>
            <a:pPr lvl="1"/>
            <a:r>
              <a:rPr lang="en-US" sz="2800" i="1" dirty="0"/>
              <a:t>Chill out? Sleep better? </a:t>
            </a:r>
            <a:br>
              <a:rPr lang="en-US" dirty="0"/>
            </a:br>
            <a:endParaRPr lang="en-US" dirty="0"/>
          </a:p>
          <a:p>
            <a:r>
              <a:rPr lang="en-US" b="1" dirty="0"/>
              <a:t>SECOND, FIGURE OUT THESE OPTIONS:</a:t>
            </a:r>
          </a:p>
          <a:p>
            <a:r>
              <a:rPr lang="en-US" i="1" dirty="0">
                <a:solidFill>
                  <a:srgbClr val="0070C0"/>
                </a:solidFill>
              </a:rPr>
              <a:t>1. Administration route</a:t>
            </a:r>
          </a:p>
          <a:p>
            <a:r>
              <a:rPr lang="en-US" i="1" dirty="0">
                <a:solidFill>
                  <a:srgbClr val="0070C0"/>
                </a:solidFill>
              </a:rPr>
              <a:t>2. Isolate, broad / full spectrum product</a:t>
            </a:r>
          </a:p>
          <a:p>
            <a:pPr lvl="1"/>
            <a:r>
              <a:rPr lang="en-US" dirty="0"/>
              <a:t>Strain / Chemovar</a:t>
            </a:r>
          </a:p>
          <a:p>
            <a:pPr lvl="1"/>
            <a:r>
              <a:rPr lang="en-US" dirty="0"/>
              <a:t>Entourage effect</a:t>
            </a:r>
          </a:p>
          <a:p>
            <a:r>
              <a:rPr lang="en-US" i="1" dirty="0">
                <a:solidFill>
                  <a:srgbClr val="0070C0"/>
                </a:solidFill>
              </a:rPr>
              <a:t>3. Dosage ratio and overall dosage</a:t>
            </a:r>
          </a:p>
          <a:p>
            <a:endParaRPr lang="en-US" dirty="0"/>
          </a:p>
        </p:txBody>
      </p:sp>
      <p:sp>
        <p:nvSpPr>
          <p:cNvPr id="3" name="Text Placeholder 2">
            <a:extLst>
              <a:ext uri="{FF2B5EF4-FFF2-40B4-BE49-F238E27FC236}">
                <a16:creationId xmlns:a16="http://schemas.microsoft.com/office/drawing/2014/main" id="{6559BFC8-7676-A383-D967-77374ED67316}"/>
              </a:ext>
            </a:extLst>
          </p:cNvPr>
          <p:cNvSpPr>
            <a:spLocks noGrp="1"/>
          </p:cNvSpPr>
          <p:nvPr>
            <p:ph type="body" sz="quarter" idx="11"/>
          </p:nvPr>
        </p:nvSpPr>
        <p:spPr/>
        <p:txBody>
          <a:bodyPr/>
          <a:lstStyle/>
          <a:p>
            <a:r>
              <a:rPr lang="en-US" dirty="0"/>
              <a:t>Cannabis: Therapeutic Application</a:t>
            </a:r>
          </a:p>
        </p:txBody>
      </p:sp>
      <p:sp>
        <p:nvSpPr>
          <p:cNvPr id="4" name="Slide Number Placeholder 3">
            <a:extLst>
              <a:ext uri="{FF2B5EF4-FFF2-40B4-BE49-F238E27FC236}">
                <a16:creationId xmlns:a16="http://schemas.microsoft.com/office/drawing/2014/main" id="{2325720A-3CF4-1D85-DA4D-06E346EBC52C}"/>
              </a:ext>
            </a:extLst>
          </p:cNvPr>
          <p:cNvSpPr>
            <a:spLocks noGrp="1"/>
          </p:cNvSpPr>
          <p:nvPr>
            <p:ph type="sldNum" sz="quarter" idx="14"/>
          </p:nvPr>
        </p:nvSpPr>
        <p:spPr/>
        <p:txBody>
          <a:bodyPr/>
          <a:lstStyle/>
          <a:p>
            <a:fld id="{B5B96711-B245-464A-8F75-18F884AA661A}" type="slidenum">
              <a:rPr lang="en-US" smtClean="0"/>
              <a:pPr/>
              <a:t>31</a:t>
            </a:fld>
            <a:endParaRPr lang="en-US" dirty="0"/>
          </a:p>
        </p:txBody>
      </p:sp>
      <p:sp>
        <p:nvSpPr>
          <p:cNvPr id="5" name="Text Placeholder 4">
            <a:extLst>
              <a:ext uri="{FF2B5EF4-FFF2-40B4-BE49-F238E27FC236}">
                <a16:creationId xmlns:a16="http://schemas.microsoft.com/office/drawing/2014/main" id="{2A22CA7E-B5C3-7643-C0E7-112189A35E97}"/>
              </a:ext>
            </a:extLst>
          </p:cNvPr>
          <p:cNvSpPr>
            <a:spLocks noGrp="1"/>
          </p:cNvSpPr>
          <p:nvPr>
            <p:ph type="body" sz="quarter" idx="15"/>
          </p:nvPr>
        </p:nvSpPr>
        <p:spPr/>
        <p:txBody>
          <a:bodyPr/>
          <a:lstStyle/>
          <a:p>
            <a:endParaRPr lang="en-US"/>
          </a:p>
        </p:txBody>
      </p:sp>
      <p:pic>
        <p:nvPicPr>
          <p:cNvPr id="1026" name="Picture 2" descr="Cannabis trichomes: what are they? | Weedmaps">
            <a:extLst>
              <a:ext uri="{FF2B5EF4-FFF2-40B4-BE49-F238E27FC236}">
                <a16:creationId xmlns:a16="http://schemas.microsoft.com/office/drawing/2014/main" id="{35813372-57E1-EEF3-CFF7-54C387B6F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8270" y="2031873"/>
            <a:ext cx="4803844" cy="320108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241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36B02D-C741-6D6C-CBB6-C2A9FCF63C59}"/>
              </a:ext>
            </a:extLst>
          </p:cNvPr>
          <p:cNvSpPr>
            <a:spLocks noGrp="1"/>
          </p:cNvSpPr>
          <p:nvPr>
            <p:ph type="body" sz="quarter" idx="11"/>
          </p:nvPr>
        </p:nvSpPr>
        <p:spPr/>
        <p:txBody>
          <a:bodyPr/>
          <a:lstStyle/>
          <a:p>
            <a:r>
              <a:rPr lang="en-US" dirty="0"/>
              <a:t>Cannabis: Therapeutic- Route</a:t>
            </a:r>
          </a:p>
        </p:txBody>
      </p:sp>
      <p:sp>
        <p:nvSpPr>
          <p:cNvPr id="4" name="Slide Number Placeholder 3">
            <a:extLst>
              <a:ext uri="{FF2B5EF4-FFF2-40B4-BE49-F238E27FC236}">
                <a16:creationId xmlns:a16="http://schemas.microsoft.com/office/drawing/2014/main" id="{B7D4E766-00B8-4450-9E49-29972E7F7692}"/>
              </a:ext>
            </a:extLst>
          </p:cNvPr>
          <p:cNvSpPr>
            <a:spLocks noGrp="1"/>
          </p:cNvSpPr>
          <p:nvPr>
            <p:ph type="sldNum" sz="quarter" idx="14"/>
          </p:nvPr>
        </p:nvSpPr>
        <p:spPr/>
        <p:txBody>
          <a:bodyPr/>
          <a:lstStyle/>
          <a:p>
            <a:fld id="{B5B96711-B245-464A-8F75-18F884AA661A}" type="slidenum">
              <a:rPr lang="en-US" smtClean="0"/>
              <a:pPr/>
              <a:t>32</a:t>
            </a:fld>
            <a:endParaRPr lang="en-US" dirty="0"/>
          </a:p>
        </p:txBody>
      </p:sp>
      <p:sp>
        <p:nvSpPr>
          <p:cNvPr id="5" name="Text Placeholder 4">
            <a:extLst>
              <a:ext uri="{FF2B5EF4-FFF2-40B4-BE49-F238E27FC236}">
                <a16:creationId xmlns:a16="http://schemas.microsoft.com/office/drawing/2014/main" id="{9745EDB8-E69E-03C0-CB9A-3C03274C63F7}"/>
              </a:ext>
            </a:extLst>
          </p:cNvPr>
          <p:cNvSpPr>
            <a:spLocks noGrp="1"/>
          </p:cNvSpPr>
          <p:nvPr>
            <p:ph type="body" sz="quarter" idx="15"/>
          </p:nvPr>
        </p:nvSpPr>
        <p:spPr/>
        <p:txBody>
          <a:bodyPr/>
          <a:lstStyle/>
          <a:p>
            <a:endParaRPr lang="en-US"/>
          </a:p>
        </p:txBody>
      </p:sp>
      <p:sp>
        <p:nvSpPr>
          <p:cNvPr id="6" name="Content Placeholder 1">
            <a:extLst>
              <a:ext uri="{FF2B5EF4-FFF2-40B4-BE49-F238E27FC236}">
                <a16:creationId xmlns:a16="http://schemas.microsoft.com/office/drawing/2014/main" id="{8EE613A3-43A9-C932-E0E0-A4DD43AD3F52}"/>
              </a:ext>
            </a:extLst>
          </p:cNvPr>
          <p:cNvSpPr>
            <a:spLocks noGrp="1"/>
          </p:cNvSpPr>
          <p:nvPr>
            <p:ph sz="quarter" idx="10"/>
          </p:nvPr>
        </p:nvSpPr>
        <p:spPr/>
        <p:txBody>
          <a:bodyPr>
            <a:normAutofit fontScale="92500" lnSpcReduction="10000"/>
          </a:bodyPr>
          <a:lstStyle/>
          <a:p>
            <a:r>
              <a:rPr lang="en-US" b="1" dirty="0"/>
              <a:t>Dried Plant</a:t>
            </a:r>
          </a:p>
          <a:p>
            <a:pPr lvl="1"/>
            <a:r>
              <a:rPr lang="en-US" dirty="0"/>
              <a:t>Smoking and vaporizing</a:t>
            </a:r>
            <a:br>
              <a:rPr lang="en-US" dirty="0"/>
            </a:br>
            <a:endParaRPr lang="en-US" dirty="0"/>
          </a:p>
          <a:p>
            <a:r>
              <a:rPr lang="en-US" b="1" dirty="0"/>
              <a:t>Sublingual / Tinctures</a:t>
            </a:r>
            <a:br>
              <a:rPr lang="en-US" b="1" dirty="0"/>
            </a:br>
            <a:endParaRPr lang="en-US" b="1" dirty="0"/>
          </a:p>
          <a:p>
            <a:r>
              <a:rPr lang="en-US" b="1" dirty="0"/>
              <a:t>Oral Ingestion</a:t>
            </a:r>
          </a:p>
          <a:p>
            <a:pPr lvl="1"/>
            <a:r>
              <a:rPr lang="en-US" dirty="0"/>
              <a:t>Edibles</a:t>
            </a:r>
          </a:p>
          <a:p>
            <a:pPr lvl="1"/>
            <a:r>
              <a:rPr lang="en-US" dirty="0"/>
              <a:t>Drinks</a:t>
            </a:r>
            <a:br>
              <a:rPr lang="en-US" dirty="0"/>
            </a:br>
            <a:endParaRPr lang="en-US" dirty="0"/>
          </a:p>
          <a:p>
            <a:r>
              <a:rPr lang="en-US" b="1" dirty="0"/>
              <a:t>Topical</a:t>
            </a:r>
          </a:p>
          <a:p>
            <a:pPr lvl="1"/>
            <a:r>
              <a:rPr lang="en-US" dirty="0"/>
              <a:t>Creams</a:t>
            </a:r>
          </a:p>
          <a:p>
            <a:pPr lvl="1"/>
            <a:r>
              <a:rPr lang="en-US" dirty="0"/>
              <a:t>Roll-ons</a:t>
            </a:r>
          </a:p>
          <a:p>
            <a:pPr lvl="1"/>
            <a:r>
              <a:rPr lang="en-US" dirty="0"/>
              <a:t>Sprays</a:t>
            </a:r>
          </a:p>
        </p:txBody>
      </p:sp>
      <p:pic>
        <p:nvPicPr>
          <p:cNvPr id="7" name="Picture 6" descr="A close up of a plant&#10;&#10;Description automatically generated">
            <a:extLst>
              <a:ext uri="{FF2B5EF4-FFF2-40B4-BE49-F238E27FC236}">
                <a16:creationId xmlns:a16="http://schemas.microsoft.com/office/drawing/2014/main" id="{DA60A532-2A86-B612-412C-C2C1313199A3}"/>
              </a:ext>
            </a:extLst>
          </p:cNvPr>
          <p:cNvPicPr>
            <a:picLocks noChangeAspect="1"/>
          </p:cNvPicPr>
          <p:nvPr/>
        </p:nvPicPr>
        <p:blipFill>
          <a:blip r:embed="rId2"/>
          <a:stretch>
            <a:fillRect/>
          </a:stretch>
        </p:blipFill>
        <p:spPr>
          <a:xfrm rot="861407">
            <a:off x="3832056" y="2134446"/>
            <a:ext cx="1751681" cy="2692399"/>
          </a:xfrm>
          <a:prstGeom prst="rect">
            <a:avLst/>
          </a:prstGeom>
        </p:spPr>
      </p:pic>
      <p:pic>
        <p:nvPicPr>
          <p:cNvPr id="8" name="Picture 7" descr="A group of gummy bears and a plant&#10;&#10;Description automatically generated">
            <a:extLst>
              <a:ext uri="{FF2B5EF4-FFF2-40B4-BE49-F238E27FC236}">
                <a16:creationId xmlns:a16="http://schemas.microsoft.com/office/drawing/2014/main" id="{D449CCA7-3C9F-D4C2-F0FD-E6BBD1F30370}"/>
              </a:ext>
            </a:extLst>
          </p:cNvPr>
          <p:cNvPicPr>
            <a:picLocks noChangeAspect="1"/>
          </p:cNvPicPr>
          <p:nvPr/>
        </p:nvPicPr>
        <p:blipFill>
          <a:blip r:embed="rId3"/>
          <a:stretch>
            <a:fillRect/>
          </a:stretch>
        </p:blipFill>
        <p:spPr>
          <a:xfrm>
            <a:off x="5357295" y="1013168"/>
            <a:ext cx="3143250" cy="1807550"/>
          </a:xfrm>
          <a:prstGeom prst="rect">
            <a:avLst/>
          </a:prstGeom>
        </p:spPr>
      </p:pic>
      <p:pic>
        <p:nvPicPr>
          <p:cNvPr id="9" name="Picture 8" descr="A silver cylinder with a red circle&#10;&#10;Description automatically generated with medium confidence">
            <a:extLst>
              <a:ext uri="{FF2B5EF4-FFF2-40B4-BE49-F238E27FC236}">
                <a16:creationId xmlns:a16="http://schemas.microsoft.com/office/drawing/2014/main" id="{32EF8A60-935A-891E-1240-E3F2E51EA9FB}"/>
              </a:ext>
            </a:extLst>
          </p:cNvPr>
          <p:cNvPicPr>
            <a:picLocks noChangeAspect="1"/>
          </p:cNvPicPr>
          <p:nvPr/>
        </p:nvPicPr>
        <p:blipFill>
          <a:blip r:embed="rId4"/>
          <a:stretch>
            <a:fillRect/>
          </a:stretch>
        </p:blipFill>
        <p:spPr>
          <a:xfrm rot="5400000">
            <a:off x="9856605" y="3521479"/>
            <a:ext cx="3635569" cy="641182"/>
          </a:xfrm>
          <a:prstGeom prst="rect">
            <a:avLst/>
          </a:prstGeom>
        </p:spPr>
      </p:pic>
      <p:sp>
        <p:nvSpPr>
          <p:cNvPr id="10" name="TextBox 9">
            <a:extLst>
              <a:ext uri="{FF2B5EF4-FFF2-40B4-BE49-F238E27FC236}">
                <a16:creationId xmlns:a16="http://schemas.microsoft.com/office/drawing/2014/main" id="{2D70B082-BAE6-E947-0FBF-C1EF5EA43E3C}"/>
              </a:ext>
            </a:extLst>
          </p:cNvPr>
          <p:cNvSpPr txBox="1"/>
          <p:nvPr/>
        </p:nvSpPr>
        <p:spPr>
          <a:xfrm>
            <a:off x="2986911" y="5152023"/>
            <a:ext cx="3147527" cy="1015663"/>
          </a:xfrm>
          <a:prstGeom prst="rect">
            <a:avLst/>
          </a:prstGeom>
          <a:noFill/>
          <a:ln w="38100">
            <a:solidFill>
              <a:schemeClr val="tx1"/>
            </a:solidFill>
          </a:ln>
        </p:spPr>
        <p:txBody>
          <a:bodyPr wrap="square" rtlCol="0">
            <a:spAutoFit/>
          </a:bodyPr>
          <a:lstStyle/>
          <a:p>
            <a:pPr algn="ctr"/>
            <a:r>
              <a:rPr lang="en-US" sz="2000" dirty="0">
                <a:solidFill>
                  <a:srgbClr val="FF0000"/>
                </a:solidFill>
              </a:rPr>
              <a:t>The onset of effects varies depending on the method of administration</a:t>
            </a:r>
          </a:p>
        </p:txBody>
      </p:sp>
      <p:pic>
        <p:nvPicPr>
          <p:cNvPr id="11" name="Picture 10" descr="A group of cans of soda&#10;&#10;Description automatically generated">
            <a:extLst>
              <a:ext uri="{FF2B5EF4-FFF2-40B4-BE49-F238E27FC236}">
                <a16:creationId xmlns:a16="http://schemas.microsoft.com/office/drawing/2014/main" id="{49075107-A6FF-B28C-2BE5-B986BE309B67}"/>
              </a:ext>
            </a:extLst>
          </p:cNvPr>
          <p:cNvPicPr>
            <a:picLocks noChangeAspect="1"/>
          </p:cNvPicPr>
          <p:nvPr/>
        </p:nvPicPr>
        <p:blipFill>
          <a:blip r:embed="rId5"/>
          <a:stretch>
            <a:fillRect/>
          </a:stretch>
        </p:blipFill>
        <p:spPr>
          <a:xfrm>
            <a:off x="8660071" y="1151132"/>
            <a:ext cx="2703740" cy="2457945"/>
          </a:xfrm>
          <a:prstGeom prst="rect">
            <a:avLst/>
          </a:prstGeom>
        </p:spPr>
      </p:pic>
      <p:pic>
        <p:nvPicPr>
          <p:cNvPr id="12" name="Picture 11" descr="A group of bottles of medicine&#10;&#10;Description automatically generated">
            <a:extLst>
              <a:ext uri="{FF2B5EF4-FFF2-40B4-BE49-F238E27FC236}">
                <a16:creationId xmlns:a16="http://schemas.microsoft.com/office/drawing/2014/main" id="{912AA3D3-832E-6ADB-E0E0-72640EB957BA}"/>
              </a:ext>
            </a:extLst>
          </p:cNvPr>
          <p:cNvPicPr>
            <a:picLocks noChangeAspect="1"/>
          </p:cNvPicPr>
          <p:nvPr/>
        </p:nvPicPr>
        <p:blipFill>
          <a:blip r:embed="rId6"/>
          <a:stretch>
            <a:fillRect/>
          </a:stretch>
        </p:blipFill>
        <p:spPr>
          <a:xfrm>
            <a:off x="6521358" y="3609077"/>
            <a:ext cx="4178300" cy="2585751"/>
          </a:xfrm>
          <a:prstGeom prst="rect">
            <a:avLst/>
          </a:prstGeom>
        </p:spPr>
      </p:pic>
      <p:sp>
        <p:nvSpPr>
          <p:cNvPr id="13" name="TextBox 12">
            <a:extLst>
              <a:ext uri="{FF2B5EF4-FFF2-40B4-BE49-F238E27FC236}">
                <a16:creationId xmlns:a16="http://schemas.microsoft.com/office/drawing/2014/main" id="{902EEE01-C24E-5123-1318-CB7081E068A0}"/>
              </a:ext>
            </a:extLst>
          </p:cNvPr>
          <p:cNvSpPr txBox="1"/>
          <p:nvPr/>
        </p:nvSpPr>
        <p:spPr>
          <a:xfrm>
            <a:off x="0" y="6406590"/>
            <a:ext cx="4090737" cy="307777"/>
          </a:xfrm>
          <a:prstGeom prst="rect">
            <a:avLst/>
          </a:prstGeom>
          <a:noFill/>
        </p:spPr>
        <p:txBody>
          <a:bodyPr wrap="square" rtlCol="0">
            <a:spAutoFit/>
          </a:bodyPr>
          <a:lstStyle/>
          <a:p>
            <a:r>
              <a:rPr lang="en-US" sz="1400" dirty="0">
                <a:solidFill>
                  <a:srgbClr val="FF0000"/>
                </a:solidFill>
              </a:rPr>
              <a:t>**Not an endorsement any of these products</a:t>
            </a:r>
          </a:p>
        </p:txBody>
      </p:sp>
    </p:spTree>
    <p:extLst>
      <p:ext uri="{BB962C8B-B14F-4D97-AF65-F5344CB8AC3E}">
        <p14:creationId xmlns:p14="http://schemas.microsoft.com/office/powerpoint/2010/main" val="1113210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E36C8C-B265-9C1D-58DB-EA1F3E3EF9AF}"/>
              </a:ext>
            </a:extLst>
          </p:cNvPr>
          <p:cNvSpPr>
            <a:spLocks noGrp="1"/>
          </p:cNvSpPr>
          <p:nvPr>
            <p:ph sz="quarter" idx="10"/>
          </p:nvPr>
        </p:nvSpPr>
        <p:spPr/>
        <p:txBody>
          <a:bodyPr/>
          <a:lstStyle/>
          <a:p>
            <a:r>
              <a:rPr lang="en-US" b="1" dirty="0"/>
              <a:t>Isolate  </a:t>
            </a:r>
            <a:r>
              <a:rPr lang="en-US" sz="2000" b="1" dirty="0">
                <a:solidFill>
                  <a:srgbClr val="FF0000"/>
                </a:solidFill>
              </a:rPr>
              <a:t>vs</a:t>
            </a:r>
            <a:r>
              <a:rPr lang="en-US" b="1" dirty="0"/>
              <a:t>  Broad Spectrum  </a:t>
            </a:r>
            <a:r>
              <a:rPr lang="en-US" sz="2000" b="1" dirty="0">
                <a:solidFill>
                  <a:srgbClr val="FF0000"/>
                </a:solidFill>
              </a:rPr>
              <a:t>vs</a:t>
            </a:r>
            <a:r>
              <a:rPr lang="en-US" b="1" dirty="0"/>
              <a:t>  Full Spectrum</a:t>
            </a:r>
            <a:br>
              <a:rPr lang="en-US" b="1" dirty="0"/>
            </a:br>
            <a:endParaRPr lang="en-US" b="1" dirty="0"/>
          </a:p>
          <a:p>
            <a:r>
              <a:rPr lang="en-US" b="1" dirty="0"/>
              <a:t>Type I  </a:t>
            </a:r>
            <a:r>
              <a:rPr lang="en-US" sz="2000" b="1" dirty="0">
                <a:solidFill>
                  <a:srgbClr val="FF0000"/>
                </a:solidFill>
              </a:rPr>
              <a:t>vs </a:t>
            </a:r>
            <a:r>
              <a:rPr lang="en-US" b="1" dirty="0">
                <a:solidFill>
                  <a:srgbClr val="FF0000"/>
                </a:solidFill>
              </a:rPr>
              <a:t> </a:t>
            </a:r>
            <a:r>
              <a:rPr lang="en-US" b="1" dirty="0"/>
              <a:t>Type II  </a:t>
            </a:r>
            <a:r>
              <a:rPr lang="en-US" sz="2000" b="1" dirty="0">
                <a:solidFill>
                  <a:srgbClr val="FF0000"/>
                </a:solidFill>
              </a:rPr>
              <a:t>vs</a:t>
            </a:r>
            <a:r>
              <a:rPr lang="en-US" sz="2000" b="1" dirty="0"/>
              <a:t>  </a:t>
            </a:r>
            <a:r>
              <a:rPr lang="en-US" b="1" dirty="0"/>
              <a:t>Type III     OR     Strain of Cannabis </a:t>
            </a:r>
            <a:br>
              <a:rPr lang="en-US" b="1" dirty="0"/>
            </a:br>
            <a:endParaRPr lang="en-US" b="1" dirty="0"/>
          </a:p>
          <a:p>
            <a:r>
              <a:rPr lang="en-US" b="1" dirty="0"/>
              <a:t>This is where it gets confusing- both are still used</a:t>
            </a:r>
            <a:br>
              <a:rPr lang="en-US" dirty="0"/>
            </a:br>
            <a:endParaRPr lang="en-US" dirty="0"/>
          </a:p>
          <a:p>
            <a:r>
              <a:rPr lang="en-US" b="1" dirty="0">
                <a:solidFill>
                  <a:srgbClr val="0070C0"/>
                </a:solidFill>
              </a:rPr>
              <a:t>KEY: What is your desired outcome or intention?</a:t>
            </a:r>
          </a:p>
          <a:p>
            <a:pPr lvl="1"/>
            <a:r>
              <a:rPr lang="en-US" dirty="0"/>
              <a:t>Identify the Chemovar</a:t>
            </a:r>
          </a:p>
          <a:p>
            <a:pPr lvl="1"/>
            <a:r>
              <a:rPr lang="en-US" dirty="0"/>
              <a:t>Identify the strain</a:t>
            </a:r>
          </a:p>
          <a:p>
            <a:pPr lvl="1"/>
            <a:r>
              <a:rPr lang="en-US" dirty="0"/>
              <a:t>If limited choices on strain- try to utilize full or broad spectrum </a:t>
            </a:r>
          </a:p>
        </p:txBody>
      </p:sp>
      <p:sp>
        <p:nvSpPr>
          <p:cNvPr id="3" name="Text Placeholder 2">
            <a:extLst>
              <a:ext uri="{FF2B5EF4-FFF2-40B4-BE49-F238E27FC236}">
                <a16:creationId xmlns:a16="http://schemas.microsoft.com/office/drawing/2014/main" id="{4B74994C-637C-3432-CC50-1226EA93A6C7}"/>
              </a:ext>
            </a:extLst>
          </p:cNvPr>
          <p:cNvSpPr>
            <a:spLocks noGrp="1"/>
          </p:cNvSpPr>
          <p:nvPr>
            <p:ph type="body" sz="quarter" idx="11"/>
          </p:nvPr>
        </p:nvSpPr>
        <p:spPr>
          <a:xfrm>
            <a:off x="515450" y="187448"/>
            <a:ext cx="8994309" cy="515937"/>
          </a:xfrm>
        </p:spPr>
        <p:txBody>
          <a:bodyPr/>
          <a:lstStyle/>
          <a:p>
            <a:r>
              <a:rPr lang="en-US" dirty="0"/>
              <a:t>Cannabis: Therapeutic- Classification</a:t>
            </a:r>
          </a:p>
        </p:txBody>
      </p:sp>
      <p:sp>
        <p:nvSpPr>
          <p:cNvPr id="4" name="Slide Number Placeholder 3">
            <a:extLst>
              <a:ext uri="{FF2B5EF4-FFF2-40B4-BE49-F238E27FC236}">
                <a16:creationId xmlns:a16="http://schemas.microsoft.com/office/drawing/2014/main" id="{8DFB22F4-3176-268A-22D8-3E2AE20B0F6C}"/>
              </a:ext>
            </a:extLst>
          </p:cNvPr>
          <p:cNvSpPr>
            <a:spLocks noGrp="1"/>
          </p:cNvSpPr>
          <p:nvPr>
            <p:ph type="sldNum" sz="quarter" idx="14"/>
          </p:nvPr>
        </p:nvSpPr>
        <p:spPr/>
        <p:txBody>
          <a:bodyPr/>
          <a:lstStyle/>
          <a:p>
            <a:fld id="{B5B96711-B245-464A-8F75-18F884AA661A}" type="slidenum">
              <a:rPr lang="en-US" smtClean="0"/>
              <a:pPr/>
              <a:t>33</a:t>
            </a:fld>
            <a:endParaRPr lang="en-US" dirty="0"/>
          </a:p>
        </p:txBody>
      </p:sp>
      <p:sp>
        <p:nvSpPr>
          <p:cNvPr id="5" name="Text Placeholder 4">
            <a:extLst>
              <a:ext uri="{FF2B5EF4-FFF2-40B4-BE49-F238E27FC236}">
                <a16:creationId xmlns:a16="http://schemas.microsoft.com/office/drawing/2014/main" id="{C3CA91A4-F4F2-EA93-2028-045E49A3D2E0}"/>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418636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7BE223-8024-AF10-DA10-840089EB3809}"/>
              </a:ext>
            </a:extLst>
          </p:cNvPr>
          <p:cNvSpPr>
            <a:spLocks noGrp="1"/>
          </p:cNvSpPr>
          <p:nvPr>
            <p:ph sz="quarter" idx="10"/>
          </p:nvPr>
        </p:nvSpPr>
        <p:spPr/>
        <p:txBody>
          <a:bodyPr>
            <a:normAutofit fontScale="92500" lnSpcReduction="10000"/>
          </a:bodyPr>
          <a:lstStyle/>
          <a:p>
            <a:r>
              <a:rPr lang="en-US" b="1" dirty="0"/>
              <a:t>The key is the ratio of CBD : THC and absorbability of the product</a:t>
            </a:r>
          </a:p>
          <a:p>
            <a:pPr lvl="1"/>
            <a:r>
              <a:rPr lang="en-US" dirty="0"/>
              <a:t>Can be taken through various administration routes</a:t>
            </a:r>
          </a:p>
          <a:p>
            <a:pPr lvl="1"/>
            <a:r>
              <a:rPr lang="en-US" dirty="0"/>
              <a:t>Big difference between oral/respiratory vs topical administration</a:t>
            </a:r>
            <a:br>
              <a:rPr lang="en-US" dirty="0"/>
            </a:br>
            <a:endParaRPr lang="en-US" dirty="0"/>
          </a:p>
          <a:p>
            <a:r>
              <a:rPr lang="en-US" b="1" dirty="0"/>
              <a:t>How to understand the ratios…</a:t>
            </a:r>
          </a:p>
          <a:p>
            <a:pPr lvl="1"/>
            <a:r>
              <a:rPr lang="en-US" i="1" dirty="0"/>
              <a:t>Difference between a 1:1 and 5:1 to a 1:10 ratio? </a:t>
            </a:r>
          </a:p>
          <a:p>
            <a:pPr lvl="1"/>
            <a:r>
              <a:rPr lang="en-US" i="1" dirty="0"/>
              <a:t>Ratio of 1:1 means that there is as much CBD as THC in the product</a:t>
            </a:r>
          </a:p>
          <a:p>
            <a:pPr lvl="1"/>
            <a:r>
              <a:rPr lang="en-US" i="1" dirty="0"/>
              <a:t>Ratio of 5:1 means there is 5x as much CBD as THC</a:t>
            </a:r>
          </a:p>
          <a:p>
            <a:pPr lvl="1"/>
            <a:r>
              <a:rPr lang="en-US" i="1" dirty="0"/>
              <a:t>Ratio of 1:10 means there is 10x as much THC as CBD</a:t>
            </a:r>
            <a:br>
              <a:rPr lang="en-US" dirty="0"/>
            </a:br>
            <a:endParaRPr lang="en-US" dirty="0"/>
          </a:p>
          <a:p>
            <a:r>
              <a:rPr lang="en-US" b="1" dirty="0"/>
              <a:t>Dosage is key too!</a:t>
            </a:r>
          </a:p>
          <a:p>
            <a:pPr lvl="1"/>
            <a:r>
              <a:rPr lang="en-US" dirty="0">
                <a:solidFill>
                  <a:srgbClr val="0070C0"/>
                </a:solidFill>
              </a:rPr>
              <a:t>A 1:1 ratio of 50 mg of CBD to 50 mg of THC is not the same potency as a 10 mg of CBD to 10 mg of THC</a:t>
            </a:r>
          </a:p>
          <a:p>
            <a:endParaRPr lang="en-US" dirty="0"/>
          </a:p>
        </p:txBody>
      </p:sp>
      <p:sp>
        <p:nvSpPr>
          <p:cNvPr id="3" name="Text Placeholder 2">
            <a:extLst>
              <a:ext uri="{FF2B5EF4-FFF2-40B4-BE49-F238E27FC236}">
                <a16:creationId xmlns:a16="http://schemas.microsoft.com/office/drawing/2014/main" id="{F68D1640-D116-0143-A72C-CE898BA735B7}"/>
              </a:ext>
            </a:extLst>
          </p:cNvPr>
          <p:cNvSpPr>
            <a:spLocks noGrp="1"/>
          </p:cNvSpPr>
          <p:nvPr>
            <p:ph type="body" sz="quarter" idx="11"/>
          </p:nvPr>
        </p:nvSpPr>
        <p:spPr>
          <a:xfrm>
            <a:off x="515450" y="187448"/>
            <a:ext cx="9937586" cy="515937"/>
          </a:xfrm>
        </p:spPr>
        <p:txBody>
          <a:bodyPr/>
          <a:lstStyle/>
          <a:p>
            <a:r>
              <a:rPr lang="en-US" dirty="0"/>
              <a:t>Cannabis: Therapeutic- Dosage Ratio</a:t>
            </a:r>
          </a:p>
        </p:txBody>
      </p:sp>
      <p:sp>
        <p:nvSpPr>
          <p:cNvPr id="4" name="Slide Number Placeholder 3">
            <a:extLst>
              <a:ext uri="{FF2B5EF4-FFF2-40B4-BE49-F238E27FC236}">
                <a16:creationId xmlns:a16="http://schemas.microsoft.com/office/drawing/2014/main" id="{0A5913A2-82AD-AAEB-2006-DD92F346CF43}"/>
              </a:ext>
            </a:extLst>
          </p:cNvPr>
          <p:cNvSpPr>
            <a:spLocks noGrp="1"/>
          </p:cNvSpPr>
          <p:nvPr>
            <p:ph type="sldNum" sz="quarter" idx="14"/>
          </p:nvPr>
        </p:nvSpPr>
        <p:spPr/>
        <p:txBody>
          <a:bodyPr/>
          <a:lstStyle/>
          <a:p>
            <a:fld id="{B5B96711-B245-464A-8F75-18F884AA661A}" type="slidenum">
              <a:rPr lang="en-US" smtClean="0"/>
              <a:pPr/>
              <a:t>34</a:t>
            </a:fld>
            <a:endParaRPr lang="en-US" dirty="0"/>
          </a:p>
        </p:txBody>
      </p:sp>
      <p:sp>
        <p:nvSpPr>
          <p:cNvPr id="5" name="Text Placeholder 4">
            <a:extLst>
              <a:ext uri="{FF2B5EF4-FFF2-40B4-BE49-F238E27FC236}">
                <a16:creationId xmlns:a16="http://schemas.microsoft.com/office/drawing/2014/main" id="{A75F118C-FAD0-DAE3-BF1A-A5CDABB71A7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439271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99997E-22B9-A2A6-96C6-3B56EDA67AC1}"/>
              </a:ext>
            </a:extLst>
          </p:cNvPr>
          <p:cNvSpPr>
            <a:spLocks noGrp="1"/>
          </p:cNvSpPr>
          <p:nvPr>
            <p:ph sz="quarter" idx="10"/>
          </p:nvPr>
        </p:nvSpPr>
        <p:spPr>
          <a:xfrm>
            <a:off x="650204" y="1090307"/>
            <a:ext cx="10703596" cy="4677385"/>
          </a:xfrm>
        </p:spPr>
        <p:txBody>
          <a:bodyPr>
            <a:normAutofit/>
          </a:bodyPr>
          <a:lstStyle/>
          <a:p>
            <a:r>
              <a:rPr lang="en-US" b="1" dirty="0"/>
              <a:t>Diversity of topical administration</a:t>
            </a:r>
          </a:p>
          <a:p>
            <a:pPr lvl="1"/>
            <a:r>
              <a:rPr lang="en-US" dirty="0"/>
              <a:t>Creams or roll-ons</a:t>
            </a:r>
            <a:br>
              <a:rPr lang="en-US" b="1" dirty="0"/>
            </a:br>
            <a:endParaRPr lang="en-US" b="1" dirty="0"/>
          </a:p>
          <a:p>
            <a:r>
              <a:rPr lang="en-US" b="1" dirty="0"/>
              <a:t>Cannabinoids (THC and CBD) can be absorbable through the skin</a:t>
            </a:r>
          </a:p>
          <a:p>
            <a:pPr lvl="1"/>
            <a:r>
              <a:rPr lang="en-US" dirty="0"/>
              <a:t>Do not enter the bloodstream*</a:t>
            </a:r>
            <a:br>
              <a:rPr lang="en-US" b="1" dirty="0"/>
            </a:br>
            <a:br>
              <a:rPr lang="en-US" b="1" dirty="0"/>
            </a:br>
            <a:endParaRPr lang="en-US" b="1" dirty="0"/>
          </a:p>
          <a:p>
            <a:endParaRPr lang="en-US" dirty="0"/>
          </a:p>
        </p:txBody>
      </p:sp>
      <p:sp>
        <p:nvSpPr>
          <p:cNvPr id="3" name="Text Placeholder 2">
            <a:extLst>
              <a:ext uri="{FF2B5EF4-FFF2-40B4-BE49-F238E27FC236}">
                <a16:creationId xmlns:a16="http://schemas.microsoft.com/office/drawing/2014/main" id="{DB837E84-DAE7-51CB-861C-FF680BA26291}"/>
              </a:ext>
            </a:extLst>
          </p:cNvPr>
          <p:cNvSpPr>
            <a:spLocks noGrp="1"/>
          </p:cNvSpPr>
          <p:nvPr>
            <p:ph type="body" sz="quarter" idx="11"/>
          </p:nvPr>
        </p:nvSpPr>
        <p:spPr/>
        <p:txBody>
          <a:bodyPr/>
          <a:lstStyle/>
          <a:p>
            <a:r>
              <a:rPr lang="en-US" dirty="0"/>
              <a:t>Clinical Use: Analgesic- Topical</a:t>
            </a:r>
          </a:p>
        </p:txBody>
      </p:sp>
      <p:sp>
        <p:nvSpPr>
          <p:cNvPr id="4" name="Slide Number Placeholder 3">
            <a:extLst>
              <a:ext uri="{FF2B5EF4-FFF2-40B4-BE49-F238E27FC236}">
                <a16:creationId xmlns:a16="http://schemas.microsoft.com/office/drawing/2014/main" id="{035CA42F-9B5D-A428-5B1F-FE16D15F3058}"/>
              </a:ext>
            </a:extLst>
          </p:cNvPr>
          <p:cNvSpPr>
            <a:spLocks noGrp="1"/>
          </p:cNvSpPr>
          <p:nvPr>
            <p:ph type="sldNum" sz="quarter" idx="14"/>
          </p:nvPr>
        </p:nvSpPr>
        <p:spPr/>
        <p:txBody>
          <a:bodyPr/>
          <a:lstStyle/>
          <a:p>
            <a:fld id="{B5B96711-B245-464A-8F75-18F884AA661A}" type="slidenum">
              <a:rPr lang="en-US" smtClean="0"/>
              <a:pPr/>
              <a:t>35</a:t>
            </a:fld>
            <a:endParaRPr lang="en-US" dirty="0"/>
          </a:p>
        </p:txBody>
      </p:sp>
      <p:sp>
        <p:nvSpPr>
          <p:cNvPr id="5" name="Text Placeholder 4">
            <a:extLst>
              <a:ext uri="{FF2B5EF4-FFF2-40B4-BE49-F238E27FC236}">
                <a16:creationId xmlns:a16="http://schemas.microsoft.com/office/drawing/2014/main" id="{8A40B02C-9889-AC1E-2838-44D8D9CFF5D6}"/>
              </a:ext>
            </a:extLst>
          </p:cNvPr>
          <p:cNvSpPr>
            <a:spLocks noGrp="1"/>
          </p:cNvSpPr>
          <p:nvPr>
            <p:ph type="body" sz="quarter" idx="15"/>
          </p:nvPr>
        </p:nvSpPr>
        <p:spPr/>
        <p:txBody>
          <a:bodyPr/>
          <a:lstStyle/>
          <a:p>
            <a:endParaRPr lang="en-US"/>
          </a:p>
        </p:txBody>
      </p:sp>
      <p:graphicFrame>
        <p:nvGraphicFramePr>
          <p:cNvPr id="6" name="Table 5">
            <a:extLst>
              <a:ext uri="{FF2B5EF4-FFF2-40B4-BE49-F238E27FC236}">
                <a16:creationId xmlns:a16="http://schemas.microsoft.com/office/drawing/2014/main" id="{2C46A1A7-D167-1E4D-073E-A2E399563E63}"/>
              </a:ext>
            </a:extLst>
          </p:cNvPr>
          <p:cNvGraphicFramePr>
            <a:graphicFrameLocks noGrp="1"/>
          </p:cNvGraphicFramePr>
          <p:nvPr>
            <p:extLst>
              <p:ext uri="{D42A27DB-BD31-4B8C-83A1-F6EECF244321}">
                <p14:modId xmlns:p14="http://schemas.microsoft.com/office/powerpoint/2010/main" val="3902107815"/>
              </p:ext>
            </p:extLst>
          </p:nvPr>
        </p:nvGraphicFramePr>
        <p:xfrm>
          <a:off x="744202" y="3428999"/>
          <a:ext cx="10515600" cy="2112264"/>
        </p:xfrm>
        <a:graphic>
          <a:graphicData uri="http://schemas.openxmlformats.org/drawingml/2006/table">
            <a:tbl>
              <a:tblPr>
                <a:tableStyleId>{7DF18680-E054-41AD-8BC1-D1AEF772440D}</a:tableStyleId>
              </a:tblPr>
              <a:tblGrid>
                <a:gridCol w="3505200">
                  <a:extLst>
                    <a:ext uri="{9D8B030D-6E8A-4147-A177-3AD203B41FA5}">
                      <a16:colId xmlns:a16="http://schemas.microsoft.com/office/drawing/2014/main" val="3818872077"/>
                    </a:ext>
                  </a:extLst>
                </a:gridCol>
                <a:gridCol w="3505200">
                  <a:extLst>
                    <a:ext uri="{9D8B030D-6E8A-4147-A177-3AD203B41FA5}">
                      <a16:colId xmlns:a16="http://schemas.microsoft.com/office/drawing/2014/main" val="2790055572"/>
                    </a:ext>
                  </a:extLst>
                </a:gridCol>
                <a:gridCol w="3505200">
                  <a:extLst>
                    <a:ext uri="{9D8B030D-6E8A-4147-A177-3AD203B41FA5}">
                      <a16:colId xmlns:a16="http://schemas.microsoft.com/office/drawing/2014/main" val="1994147550"/>
                    </a:ext>
                  </a:extLst>
                </a:gridCol>
              </a:tblGrid>
              <a:tr h="557784">
                <a:tc>
                  <a:txBody>
                    <a:bodyPr/>
                    <a:lstStyle/>
                    <a:p>
                      <a:pPr algn="ctr">
                        <a:buNone/>
                      </a:pPr>
                      <a:r>
                        <a:rPr lang="en-US" b="1" dirty="0"/>
                        <a:t>Mechanism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Needs Support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Who Does That?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0663539"/>
                  </a:ext>
                </a:extLst>
              </a:tr>
              <a:tr h="722376">
                <a:tc>
                  <a:txBody>
                    <a:bodyPr/>
                    <a:lstStyle/>
                    <a:p>
                      <a:pPr algn="ctr">
                        <a:buNone/>
                      </a:pPr>
                      <a:r>
                        <a:rPr lang="en-US" b="0" dirty="0"/>
                        <a:t>Inflammation in the joint capsule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CB2 activation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CBD + other non-THC cannabinoids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711944"/>
                  </a:ext>
                </a:extLst>
              </a:tr>
              <a:tr h="832104">
                <a:tc>
                  <a:txBody>
                    <a:bodyPr/>
                    <a:lstStyle/>
                    <a:p>
                      <a:pPr algn="ctr">
                        <a:buNone/>
                      </a:pPr>
                      <a:r>
                        <a:rPr lang="en-US" b="0"/>
                        <a:t>Pain sensitivity at the nerve ending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a:t>CB1 &amp; TRPV1 modulation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dirty="0"/>
                        <a:t>THC + CBD together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6564039"/>
                  </a:ext>
                </a:extLst>
              </a:tr>
            </a:tbl>
          </a:graphicData>
        </a:graphic>
      </p:graphicFrame>
      <p:sp>
        <p:nvSpPr>
          <p:cNvPr id="7" name="TextBox 6">
            <a:extLst>
              <a:ext uri="{FF2B5EF4-FFF2-40B4-BE49-F238E27FC236}">
                <a16:creationId xmlns:a16="http://schemas.microsoft.com/office/drawing/2014/main" id="{9A38FA04-DC90-C9BF-9B0F-4EA48342FDD3}"/>
              </a:ext>
            </a:extLst>
          </p:cNvPr>
          <p:cNvSpPr txBox="1"/>
          <p:nvPr/>
        </p:nvSpPr>
        <p:spPr>
          <a:xfrm>
            <a:off x="1399032" y="5767692"/>
            <a:ext cx="8750808" cy="369332"/>
          </a:xfrm>
          <a:prstGeom prst="rect">
            <a:avLst/>
          </a:prstGeom>
          <a:noFill/>
          <a:ln w="19050">
            <a:solidFill>
              <a:schemeClr val="tx1"/>
            </a:solidFill>
          </a:ln>
        </p:spPr>
        <p:txBody>
          <a:bodyPr wrap="square" rtlCol="0">
            <a:spAutoFit/>
          </a:bodyPr>
          <a:lstStyle/>
          <a:p>
            <a:pPr algn="ctr"/>
            <a:r>
              <a:rPr lang="en-US" b="1" dirty="0">
                <a:solidFill>
                  <a:srgbClr val="0070C0"/>
                </a:solidFill>
              </a:rPr>
              <a:t>Do you want isolate or full spectrum? What classification: Type I, II, or III? </a:t>
            </a:r>
          </a:p>
        </p:txBody>
      </p:sp>
    </p:spTree>
    <p:extLst>
      <p:ext uri="{BB962C8B-B14F-4D97-AF65-F5344CB8AC3E}">
        <p14:creationId xmlns:p14="http://schemas.microsoft.com/office/powerpoint/2010/main" val="948940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99997E-22B9-A2A6-96C6-3B56EDA67AC1}"/>
              </a:ext>
            </a:extLst>
          </p:cNvPr>
          <p:cNvSpPr>
            <a:spLocks noGrp="1"/>
          </p:cNvSpPr>
          <p:nvPr>
            <p:ph sz="quarter" idx="10"/>
          </p:nvPr>
        </p:nvSpPr>
        <p:spPr>
          <a:xfrm>
            <a:off x="650204" y="1259922"/>
            <a:ext cx="6505970" cy="4677385"/>
          </a:xfrm>
        </p:spPr>
        <p:txBody>
          <a:bodyPr>
            <a:normAutofit/>
          </a:bodyPr>
          <a:lstStyle/>
          <a:p>
            <a:r>
              <a:rPr lang="en-US" b="1" dirty="0"/>
              <a:t>Diversity of administration ways</a:t>
            </a:r>
          </a:p>
          <a:p>
            <a:pPr lvl="1"/>
            <a:r>
              <a:rPr lang="en-US" b="1" dirty="0"/>
              <a:t>Edibles and respiratory</a:t>
            </a:r>
          </a:p>
          <a:p>
            <a:r>
              <a:rPr lang="en-US" b="1" dirty="0" err="1"/>
              <a:t>Phytocannabinoids</a:t>
            </a:r>
            <a:r>
              <a:rPr lang="en-US" b="1" dirty="0"/>
              <a:t> enter systemic circulation and act upon CB1 and CB2 receptors throughout the CNS, PNS, immune system and other organs</a:t>
            </a:r>
          </a:p>
          <a:p>
            <a:pPr marL="0" indent="0">
              <a:buNone/>
            </a:pPr>
            <a:br>
              <a:rPr lang="en-US" b="1" dirty="0"/>
            </a:br>
            <a:endParaRPr lang="en-US" dirty="0"/>
          </a:p>
        </p:txBody>
      </p:sp>
      <p:sp>
        <p:nvSpPr>
          <p:cNvPr id="3" name="Text Placeholder 2">
            <a:extLst>
              <a:ext uri="{FF2B5EF4-FFF2-40B4-BE49-F238E27FC236}">
                <a16:creationId xmlns:a16="http://schemas.microsoft.com/office/drawing/2014/main" id="{DB837E84-DAE7-51CB-861C-FF680BA26291}"/>
              </a:ext>
            </a:extLst>
          </p:cNvPr>
          <p:cNvSpPr>
            <a:spLocks noGrp="1"/>
          </p:cNvSpPr>
          <p:nvPr>
            <p:ph type="body" sz="quarter" idx="11"/>
          </p:nvPr>
        </p:nvSpPr>
        <p:spPr/>
        <p:txBody>
          <a:bodyPr/>
          <a:lstStyle/>
          <a:p>
            <a:r>
              <a:rPr lang="en-US" dirty="0"/>
              <a:t>Clinical Use: Analgesic- Internal </a:t>
            </a:r>
          </a:p>
        </p:txBody>
      </p:sp>
      <p:sp>
        <p:nvSpPr>
          <p:cNvPr id="4" name="Slide Number Placeholder 3">
            <a:extLst>
              <a:ext uri="{FF2B5EF4-FFF2-40B4-BE49-F238E27FC236}">
                <a16:creationId xmlns:a16="http://schemas.microsoft.com/office/drawing/2014/main" id="{035CA42F-9B5D-A428-5B1F-FE16D15F3058}"/>
              </a:ext>
            </a:extLst>
          </p:cNvPr>
          <p:cNvSpPr>
            <a:spLocks noGrp="1"/>
          </p:cNvSpPr>
          <p:nvPr>
            <p:ph type="sldNum" sz="quarter" idx="14"/>
          </p:nvPr>
        </p:nvSpPr>
        <p:spPr/>
        <p:txBody>
          <a:bodyPr/>
          <a:lstStyle/>
          <a:p>
            <a:fld id="{B5B96711-B245-464A-8F75-18F884AA661A}" type="slidenum">
              <a:rPr lang="en-US" smtClean="0"/>
              <a:pPr/>
              <a:t>36</a:t>
            </a:fld>
            <a:endParaRPr lang="en-US" dirty="0"/>
          </a:p>
        </p:txBody>
      </p:sp>
      <p:sp>
        <p:nvSpPr>
          <p:cNvPr id="5" name="Text Placeholder 4">
            <a:extLst>
              <a:ext uri="{FF2B5EF4-FFF2-40B4-BE49-F238E27FC236}">
                <a16:creationId xmlns:a16="http://schemas.microsoft.com/office/drawing/2014/main" id="{8A40B02C-9889-AC1E-2838-44D8D9CFF5D6}"/>
              </a:ext>
            </a:extLst>
          </p:cNvPr>
          <p:cNvSpPr>
            <a:spLocks noGrp="1"/>
          </p:cNvSpPr>
          <p:nvPr>
            <p:ph type="body" sz="quarter" idx="15"/>
          </p:nvPr>
        </p:nvSpPr>
        <p:spPr/>
        <p:txBody>
          <a:bodyPr/>
          <a:lstStyle/>
          <a:p>
            <a:endParaRPr lang="en-US"/>
          </a:p>
        </p:txBody>
      </p:sp>
      <p:graphicFrame>
        <p:nvGraphicFramePr>
          <p:cNvPr id="8" name="Table 7">
            <a:extLst>
              <a:ext uri="{FF2B5EF4-FFF2-40B4-BE49-F238E27FC236}">
                <a16:creationId xmlns:a16="http://schemas.microsoft.com/office/drawing/2014/main" id="{7519DBD0-E9F9-CFEE-7738-784E3DB7C3E6}"/>
              </a:ext>
            </a:extLst>
          </p:cNvPr>
          <p:cNvGraphicFramePr>
            <a:graphicFrameLocks noGrp="1"/>
          </p:cNvGraphicFramePr>
          <p:nvPr>
            <p:extLst>
              <p:ext uri="{D42A27DB-BD31-4B8C-83A1-F6EECF244321}">
                <p14:modId xmlns:p14="http://schemas.microsoft.com/office/powerpoint/2010/main" val="1635541490"/>
              </p:ext>
            </p:extLst>
          </p:nvPr>
        </p:nvGraphicFramePr>
        <p:xfrm>
          <a:off x="650204" y="4239549"/>
          <a:ext cx="11097848" cy="1859280"/>
        </p:xfrm>
        <a:graphic>
          <a:graphicData uri="http://schemas.openxmlformats.org/drawingml/2006/table">
            <a:tbl>
              <a:tblPr>
                <a:tableStyleId>{7DF18680-E054-41AD-8BC1-D1AEF772440D}</a:tableStyleId>
              </a:tblPr>
              <a:tblGrid>
                <a:gridCol w="3505200">
                  <a:extLst>
                    <a:ext uri="{9D8B030D-6E8A-4147-A177-3AD203B41FA5}">
                      <a16:colId xmlns:a16="http://schemas.microsoft.com/office/drawing/2014/main" val="1861143812"/>
                    </a:ext>
                  </a:extLst>
                </a:gridCol>
                <a:gridCol w="2801987">
                  <a:extLst>
                    <a:ext uri="{9D8B030D-6E8A-4147-A177-3AD203B41FA5}">
                      <a16:colId xmlns:a16="http://schemas.microsoft.com/office/drawing/2014/main" val="1536993326"/>
                    </a:ext>
                  </a:extLst>
                </a:gridCol>
                <a:gridCol w="4790661">
                  <a:extLst>
                    <a:ext uri="{9D8B030D-6E8A-4147-A177-3AD203B41FA5}">
                      <a16:colId xmlns:a16="http://schemas.microsoft.com/office/drawing/2014/main" val="691947203"/>
                    </a:ext>
                  </a:extLst>
                </a:gridCol>
              </a:tblGrid>
              <a:tr h="0">
                <a:tc>
                  <a:txBody>
                    <a:bodyPr/>
                    <a:lstStyle/>
                    <a:p>
                      <a:pPr algn="ctr">
                        <a:buNone/>
                      </a:pPr>
                      <a:r>
                        <a:rPr lang="en-US" b="1" dirty="0"/>
                        <a:t>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Target Receptor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Pain Mechanism Affected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5229769"/>
                  </a:ext>
                </a:extLst>
              </a:tr>
              <a:tr h="0">
                <a:tc>
                  <a:txBody>
                    <a:bodyPr/>
                    <a:lstStyle/>
                    <a:p>
                      <a:pPr algn="ctr">
                        <a:buNone/>
                      </a:pPr>
                      <a:r>
                        <a:rPr lang="en-US" sz="1600" b="0"/>
                        <a:t>Central Nervous System</a:t>
                      </a:r>
                      <a:endParaRPr lang="en-US" sz="16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dirty="0"/>
                        <a:t>CB1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dirty="0"/>
                        <a:t>Reduces pain perception + decreases pain chatter in the brain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3426604"/>
                  </a:ext>
                </a:extLst>
              </a:tr>
              <a:tr h="0">
                <a:tc>
                  <a:txBody>
                    <a:bodyPr/>
                    <a:lstStyle/>
                    <a:p>
                      <a:pPr algn="ctr">
                        <a:buNone/>
                      </a:pPr>
                      <a:r>
                        <a:rPr lang="en-US" sz="1600" b="0"/>
                        <a:t>Peripheral Tissues &amp; Immune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a:t>CB2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a:t>Reduces inflammation that drives pain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5202373"/>
                  </a:ext>
                </a:extLst>
              </a:tr>
              <a:tr h="0">
                <a:tc>
                  <a:txBody>
                    <a:bodyPr/>
                    <a:lstStyle/>
                    <a:p>
                      <a:pPr algn="ctr">
                        <a:buNone/>
                      </a:pPr>
                      <a:r>
                        <a:rPr lang="en-US" sz="1600" b="0" dirty="0"/>
                        <a:t>Brain–Body Stress Circuits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dirty="0"/>
                        <a:t>5-HT1A, TRPV1, </a:t>
                      </a:r>
                      <a:br>
                        <a:rPr lang="en-US" sz="1600" b="0" dirty="0"/>
                      </a:br>
                      <a:r>
                        <a:rPr lang="en-US" sz="1600" b="0" dirty="0"/>
                        <a:t>PPAR pathways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sz="1600" b="0" dirty="0"/>
                        <a:t>Reduces emotional amplification of pain </a:t>
                      </a:r>
                      <a:br>
                        <a:rPr lang="en-US" sz="1600" b="0" dirty="0"/>
                      </a:br>
                      <a:r>
                        <a:rPr lang="en-US" sz="1600" b="0" dirty="0"/>
                        <a:t>(anxiety around pain)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973788"/>
                  </a:ext>
                </a:extLst>
              </a:tr>
            </a:tbl>
          </a:graphicData>
        </a:graphic>
      </p:graphicFrame>
      <p:sp>
        <p:nvSpPr>
          <p:cNvPr id="9" name="TextBox 8">
            <a:extLst>
              <a:ext uri="{FF2B5EF4-FFF2-40B4-BE49-F238E27FC236}">
                <a16:creationId xmlns:a16="http://schemas.microsoft.com/office/drawing/2014/main" id="{5D310F82-7F90-1A16-A8B4-61A3C0737640}"/>
              </a:ext>
            </a:extLst>
          </p:cNvPr>
          <p:cNvSpPr txBox="1"/>
          <p:nvPr/>
        </p:nvSpPr>
        <p:spPr>
          <a:xfrm>
            <a:off x="7282609" y="1777548"/>
            <a:ext cx="4383157" cy="1523494"/>
          </a:xfrm>
          <a:prstGeom prst="rect">
            <a:avLst/>
          </a:prstGeom>
          <a:noFill/>
          <a:ln w="19050">
            <a:solidFill>
              <a:schemeClr val="tx1"/>
            </a:solidFill>
          </a:ln>
        </p:spPr>
        <p:txBody>
          <a:bodyPr wrap="square" rtlCol="0">
            <a:spAutoFit/>
          </a:bodyPr>
          <a:lstStyle/>
          <a:p>
            <a:pPr algn="ctr"/>
            <a:r>
              <a:rPr lang="en-US" sz="2400" b="1" i="1" u="sng" dirty="0"/>
              <a:t>Internal Analgesic Effects</a:t>
            </a:r>
          </a:p>
          <a:p>
            <a:pPr marL="342900" indent="-342900">
              <a:buAutoNum type="arabicPeriod"/>
            </a:pPr>
            <a:r>
              <a:rPr lang="en-US" sz="2300" dirty="0">
                <a:solidFill>
                  <a:srgbClr val="0070C0"/>
                </a:solidFill>
              </a:rPr>
              <a:t>↓ Pain signal intensity </a:t>
            </a:r>
          </a:p>
          <a:p>
            <a:pPr marL="342900" indent="-342900">
              <a:buAutoNum type="arabicPeriod"/>
            </a:pPr>
            <a:r>
              <a:rPr lang="en-US" sz="2300" dirty="0">
                <a:solidFill>
                  <a:srgbClr val="0070C0"/>
                </a:solidFill>
              </a:rPr>
              <a:t>↓ Inflammatory source of pain</a:t>
            </a:r>
          </a:p>
          <a:p>
            <a:pPr marL="342900" indent="-342900">
              <a:buAutoNum type="arabicPeriod"/>
            </a:pPr>
            <a:r>
              <a:rPr lang="en-US" sz="2300" dirty="0">
                <a:solidFill>
                  <a:srgbClr val="0070C0"/>
                </a:solidFill>
              </a:rPr>
              <a:t>↓ Stress amplification of pain</a:t>
            </a:r>
          </a:p>
        </p:txBody>
      </p:sp>
    </p:spTree>
    <p:extLst>
      <p:ext uri="{BB962C8B-B14F-4D97-AF65-F5344CB8AC3E}">
        <p14:creationId xmlns:p14="http://schemas.microsoft.com/office/powerpoint/2010/main" val="1170487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627789-AAA1-5F71-F16E-6D0D519089DE}"/>
              </a:ext>
            </a:extLst>
          </p:cNvPr>
          <p:cNvSpPr>
            <a:spLocks noGrp="1"/>
          </p:cNvSpPr>
          <p:nvPr>
            <p:ph sz="quarter" idx="10"/>
          </p:nvPr>
        </p:nvSpPr>
        <p:spPr>
          <a:xfrm>
            <a:off x="650203" y="1259922"/>
            <a:ext cx="10968639" cy="4677385"/>
          </a:xfrm>
        </p:spPr>
        <p:txBody>
          <a:bodyPr/>
          <a:lstStyle/>
          <a:p>
            <a:r>
              <a:rPr lang="en-US" b="1" dirty="0"/>
              <a:t>Type II is usually the best first-line choice for systemic pain</a:t>
            </a:r>
          </a:p>
          <a:p>
            <a:pPr lvl="1"/>
            <a:r>
              <a:rPr lang="en-US" dirty="0"/>
              <a:t>THC reduces the brain’s interpretation of pain</a:t>
            </a:r>
          </a:p>
          <a:p>
            <a:pPr lvl="1"/>
            <a:r>
              <a:rPr lang="en-US" dirty="0"/>
              <a:t>CBD reduces the body’s generation of pain</a:t>
            </a:r>
          </a:p>
        </p:txBody>
      </p:sp>
      <p:sp>
        <p:nvSpPr>
          <p:cNvPr id="3" name="Text Placeholder 2">
            <a:extLst>
              <a:ext uri="{FF2B5EF4-FFF2-40B4-BE49-F238E27FC236}">
                <a16:creationId xmlns:a16="http://schemas.microsoft.com/office/drawing/2014/main" id="{8D15947C-62F8-5C23-A6D0-16D3568D80D2}"/>
              </a:ext>
            </a:extLst>
          </p:cNvPr>
          <p:cNvSpPr>
            <a:spLocks noGrp="1"/>
          </p:cNvSpPr>
          <p:nvPr>
            <p:ph type="body" sz="quarter" idx="11"/>
          </p:nvPr>
        </p:nvSpPr>
        <p:spPr/>
        <p:txBody>
          <a:bodyPr/>
          <a:lstStyle/>
          <a:p>
            <a:r>
              <a:rPr lang="en-US" dirty="0"/>
              <a:t>Clinical Use: Analgesic- Internal</a:t>
            </a:r>
          </a:p>
        </p:txBody>
      </p:sp>
      <p:sp>
        <p:nvSpPr>
          <p:cNvPr id="4" name="Slide Number Placeholder 3">
            <a:extLst>
              <a:ext uri="{FF2B5EF4-FFF2-40B4-BE49-F238E27FC236}">
                <a16:creationId xmlns:a16="http://schemas.microsoft.com/office/drawing/2014/main" id="{E48E9AFB-CF7E-CB6F-85C7-4D176CE4E752}"/>
              </a:ext>
            </a:extLst>
          </p:cNvPr>
          <p:cNvSpPr>
            <a:spLocks noGrp="1"/>
          </p:cNvSpPr>
          <p:nvPr>
            <p:ph type="sldNum" sz="quarter" idx="14"/>
          </p:nvPr>
        </p:nvSpPr>
        <p:spPr/>
        <p:txBody>
          <a:bodyPr/>
          <a:lstStyle/>
          <a:p>
            <a:fld id="{B5B96711-B245-464A-8F75-18F884AA661A}" type="slidenum">
              <a:rPr lang="en-US" smtClean="0"/>
              <a:pPr/>
              <a:t>37</a:t>
            </a:fld>
            <a:endParaRPr lang="en-US" dirty="0"/>
          </a:p>
        </p:txBody>
      </p:sp>
      <p:sp>
        <p:nvSpPr>
          <p:cNvPr id="5" name="Text Placeholder 4">
            <a:extLst>
              <a:ext uri="{FF2B5EF4-FFF2-40B4-BE49-F238E27FC236}">
                <a16:creationId xmlns:a16="http://schemas.microsoft.com/office/drawing/2014/main" id="{C7A8C9B4-3576-18E6-696F-A0EC364F836E}"/>
              </a:ext>
            </a:extLst>
          </p:cNvPr>
          <p:cNvSpPr>
            <a:spLocks noGrp="1"/>
          </p:cNvSpPr>
          <p:nvPr>
            <p:ph type="body" sz="quarter" idx="15"/>
          </p:nvPr>
        </p:nvSpPr>
        <p:spPr/>
        <p:txBody>
          <a:bodyPr/>
          <a:lstStyle/>
          <a:p>
            <a:endParaRPr lang="en-US"/>
          </a:p>
        </p:txBody>
      </p:sp>
      <p:graphicFrame>
        <p:nvGraphicFramePr>
          <p:cNvPr id="6" name="Table 5">
            <a:extLst>
              <a:ext uri="{FF2B5EF4-FFF2-40B4-BE49-F238E27FC236}">
                <a16:creationId xmlns:a16="http://schemas.microsoft.com/office/drawing/2014/main" id="{681013C2-2092-4F0D-F591-80AC4A4ECB35}"/>
              </a:ext>
            </a:extLst>
          </p:cNvPr>
          <p:cNvGraphicFramePr>
            <a:graphicFrameLocks noGrp="1"/>
          </p:cNvGraphicFramePr>
          <p:nvPr>
            <p:extLst>
              <p:ext uri="{D42A27DB-BD31-4B8C-83A1-F6EECF244321}">
                <p14:modId xmlns:p14="http://schemas.microsoft.com/office/powerpoint/2010/main" val="3373911784"/>
              </p:ext>
            </p:extLst>
          </p:nvPr>
        </p:nvGraphicFramePr>
        <p:xfrm>
          <a:off x="306878" y="3027583"/>
          <a:ext cx="11655288" cy="3167245"/>
        </p:xfrm>
        <a:graphic>
          <a:graphicData uri="http://schemas.openxmlformats.org/drawingml/2006/table">
            <a:tbl>
              <a:tblPr>
                <a:tableStyleId>{93296810-A885-4BE3-A3E7-6D5BEEA58F35}</a:tableStyleId>
              </a:tblPr>
              <a:tblGrid>
                <a:gridCol w="3554896">
                  <a:extLst>
                    <a:ext uri="{9D8B030D-6E8A-4147-A177-3AD203B41FA5}">
                      <a16:colId xmlns:a16="http://schemas.microsoft.com/office/drawing/2014/main" val="671834517"/>
                    </a:ext>
                  </a:extLst>
                </a:gridCol>
                <a:gridCol w="2773018">
                  <a:extLst>
                    <a:ext uri="{9D8B030D-6E8A-4147-A177-3AD203B41FA5}">
                      <a16:colId xmlns:a16="http://schemas.microsoft.com/office/drawing/2014/main" val="204031685"/>
                    </a:ext>
                  </a:extLst>
                </a:gridCol>
                <a:gridCol w="5327374">
                  <a:extLst>
                    <a:ext uri="{9D8B030D-6E8A-4147-A177-3AD203B41FA5}">
                      <a16:colId xmlns:a16="http://schemas.microsoft.com/office/drawing/2014/main" val="3019421967"/>
                    </a:ext>
                  </a:extLst>
                </a:gridCol>
              </a:tblGrid>
              <a:tr h="316249">
                <a:tc>
                  <a:txBody>
                    <a:bodyPr/>
                    <a:lstStyle/>
                    <a:p>
                      <a:pPr algn="ctr">
                        <a:buNone/>
                      </a:pPr>
                      <a:r>
                        <a:rPr lang="en-US" b="1" dirty="0"/>
                        <a:t>Pain Presentation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Best Chemovar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1" dirty="0"/>
                        <a:t>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120402"/>
                  </a:ext>
                </a:extLst>
              </a:tr>
              <a:tr h="790623">
                <a:tc>
                  <a:txBody>
                    <a:bodyPr/>
                    <a:lstStyle/>
                    <a:p>
                      <a:pPr algn="l">
                        <a:buNone/>
                      </a:pPr>
                      <a:r>
                        <a:rPr lang="en-US" b="1" dirty="0"/>
                        <a:t>Inflammatory Pain</a:t>
                      </a:r>
                      <a:r>
                        <a:rPr lang="en-US" dirty="0"/>
                        <a:t> </a:t>
                      </a:r>
                      <a:br>
                        <a:rPr lang="en-US" dirty="0"/>
                      </a:br>
                      <a:r>
                        <a:rPr lang="en-US" dirty="0"/>
                        <a:t>Arthritis, autoimmune, fibromyalgia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Type 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CBD reduces inflammation </a:t>
                      </a:r>
                      <a:br>
                        <a:rPr lang="en-US" dirty="0"/>
                      </a:br>
                      <a:r>
                        <a:rPr lang="en-US" dirty="0"/>
                        <a:t>THC reduces pain perception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74319"/>
                  </a:ext>
                </a:extLst>
              </a:tr>
              <a:tr h="790623">
                <a:tc>
                  <a:txBody>
                    <a:bodyPr/>
                    <a:lstStyle/>
                    <a:p>
                      <a:pPr algn="l">
                        <a:buNone/>
                      </a:pPr>
                      <a:r>
                        <a:rPr lang="en-US" b="1" dirty="0"/>
                        <a:t>Neuropathic Pain</a:t>
                      </a:r>
                    </a:p>
                    <a:p>
                      <a:pPr algn="l">
                        <a:buNone/>
                      </a:pPr>
                      <a:r>
                        <a:rPr lang="en-US" dirty="0"/>
                        <a:t>Nerve pain, burning, post-surgery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Type I (THC-dominant)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a:t>CB1 activation is key for nerve pain modulation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4525980"/>
                  </a:ext>
                </a:extLst>
              </a:tr>
              <a:tr h="666803">
                <a:tc>
                  <a:txBody>
                    <a:bodyPr/>
                    <a:lstStyle/>
                    <a:p>
                      <a:pPr algn="l">
                        <a:buNone/>
                      </a:pPr>
                      <a:r>
                        <a:rPr lang="en-US" b="1" dirty="0"/>
                        <a:t>Chronic Tension + Stress Pain</a:t>
                      </a:r>
                    </a:p>
                    <a:p>
                      <a:pPr algn="l">
                        <a:buNone/>
                      </a:pPr>
                      <a:r>
                        <a:rPr lang="en-US" b="0" dirty="0"/>
                        <a:t>H</a:t>
                      </a:r>
                      <a:r>
                        <a:rPr lang="en-US" dirty="0"/>
                        <a:t>eadache, TMJ, muscle guarding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Type II or low-dose Type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a:t>THC relaxes CNS tone + CBD reduces stress reactivity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5050240"/>
                  </a:ext>
                </a:extLst>
              </a:tr>
              <a:tr h="553436">
                <a:tc>
                  <a:txBody>
                    <a:bodyPr/>
                    <a:lstStyle/>
                    <a:p>
                      <a:pPr algn="l">
                        <a:buNone/>
                      </a:pPr>
                      <a:r>
                        <a:rPr lang="en-US" b="1" dirty="0"/>
                        <a:t>Patients Sensitive to THC</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b="0" i="1" dirty="0"/>
                        <a:t>Type III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US" dirty="0"/>
                        <a:t>Supports inflammation / emotional modulation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7137550"/>
                  </a:ext>
                </a:extLst>
              </a:tr>
            </a:tbl>
          </a:graphicData>
        </a:graphic>
      </p:graphicFrame>
    </p:spTree>
    <p:extLst>
      <p:ext uri="{BB962C8B-B14F-4D97-AF65-F5344CB8AC3E}">
        <p14:creationId xmlns:p14="http://schemas.microsoft.com/office/powerpoint/2010/main" val="1799875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E80BBD-3E00-CFC1-E00D-DA6BB4B56CA4}"/>
              </a:ext>
            </a:extLst>
          </p:cNvPr>
          <p:cNvSpPr>
            <a:spLocks noGrp="1"/>
          </p:cNvSpPr>
          <p:nvPr>
            <p:ph sz="quarter" idx="10"/>
          </p:nvPr>
        </p:nvSpPr>
        <p:spPr>
          <a:xfrm>
            <a:off x="500749" y="1309618"/>
            <a:ext cx="11190501" cy="4677385"/>
          </a:xfrm>
        </p:spPr>
        <p:txBody>
          <a:bodyPr>
            <a:normAutofit/>
          </a:bodyPr>
          <a:lstStyle/>
          <a:p>
            <a:pPr marL="0" indent="0" algn="ctr">
              <a:buNone/>
            </a:pPr>
            <a:r>
              <a:rPr lang="en-US" b="1" u="sng" dirty="0"/>
              <a:t>Usage Considerations and Recommendations</a:t>
            </a:r>
            <a:br>
              <a:rPr lang="en-US" b="1" u="sng" dirty="0"/>
            </a:br>
            <a:endParaRPr lang="en-US" b="1" u="sng" dirty="0"/>
          </a:p>
          <a:p>
            <a:r>
              <a:rPr lang="en-US" b="1" dirty="0"/>
              <a:t>Type of Pain: </a:t>
            </a:r>
            <a:r>
              <a:rPr lang="en-US" dirty="0"/>
              <a:t>Choice of ratio often depends on the type of pain</a:t>
            </a:r>
          </a:p>
          <a:p>
            <a:pPr lvl="1"/>
            <a:r>
              <a:rPr lang="en-US" dirty="0">
                <a:solidFill>
                  <a:srgbClr val="FF0000"/>
                </a:solidFill>
              </a:rPr>
              <a:t>For inflammatory and autoimmune related pain- </a:t>
            </a:r>
            <a:r>
              <a:rPr lang="en-US" dirty="0"/>
              <a:t>Type III</a:t>
            </a:r>
          </a:p>
          <a:p>
            <a:pPr lvl="1"/>
            <a:r>
              <a:rPr lang="en-US" dirty="0">
                <a:solidFill>
                  <a:srgbClr val="FF0000"/>
                </a:solidFill>
              </a:rPr>
              <a:t>For neuropathic or severe pain- </a:t>
            </a:r>
            <a:r>
              <a:rPr lang="en-US" dirty="0"/>
              <a:t>Type I or Type II</a:t>
            </a:r>
            <a:br>
              <a:rPr lang="en-US" dirty="0"/>
            </a:br>
            <a:endParaRPr lang="en-US" dirty="0"/>
          </a:p>
          <a:p>
            <a:r>
              <a:rPr lang="en-US" b="1" dirty="0"/>
              <a:t>Personal Sensitivity: </a:t>
            </a:r>
            <a:r>
              <a:rPr lang="en-US" dirty="0"/>
              <a:t>Individual reactions to THC can vary greatly</a:t>
            </a:r>
            <a:br>
              <a:rPr lang="en-US" dirty="0"/>
            </a:br>
            <a:endParaRPr lang="en-US" dirty="0"/>
          </a:p>
          <a:p>
            <a:r>
              <a:rPr lang="en-US" b="1" dirty="0"/>
              <a:t>Start Low and Slow: </a:t>
            </a:r>
            <a:r>
              <a:rPr lang="en-US" dirty="0"/>
              <a:t>Particularly for ratios involving higher levels of THC</a:t>
            </a:r>
          </a:p>
        </p:txBody>
      </p:sp>
      <p:sp>
        <p:nvSpPr>
          <p:cNvPr id="3" name="Text Placeholder 2">
            <a:extLst>
              <a:ext uri="{FF2B5EF4-FFF2-40B4-BE49-F238E27FC236}">
                <a16:creationId xmlns:a16="http://schemas.microsoft.com/office/drawing/2014/main" id="{A296A640-01F2-D840-B72C-B0681FBC28AE}"/>
              </a:ext>
            </a:extLst>
          </p:cNvPr>
          <p:cNvSpPr>
            <a:spLocks noGrp="1"/>
          </p:cNvSpPr>
          <p:nvPr>
            <p:ph type="body" sz="quarter" idx="11"/>
          </p:nvPr>
        </p:nvSpPr>
        <p:spPr/>
        <p:txBody>
          <a:bodyPr/>
          <a:lstStyle/>
          <a:p>
            <a:r>
              <a:rPr lang="en-US" dirty="0"/>
              <a:t>Clinical Use: Analgesic- Internal</a:t>
            </a:r>
          </a:p>
        </p:txBody>
      </p:sp>
      <p:sp>
        <p:nvSpPr>
          <p:cNvPr id="4" name="Slide Number Placeholder 3">
            <a:extLst>
              <a:ext uri="{FF2B5EF4-FFF2-40B4-BE49-F238E27FC236}">
                <a16:creationId xmlns:a16="http://schemas.microsoft.com/office/drawing/2014/main" id="{D9E3617C-9067-86FA-3676-8A04C9035778}"/>
              </a:ext>
            </a:extLst>
          </p:cNvPr>
          <p:cNvSpPr>
            <a:spLocks noGrp="1"/>
          </p:cNvSpPr>
          <p:nvPr>
            <p:ph type="sldNum" sz="quarter" idx="14"/>
          </p:nvPr>
        </p:nvSpPr>
        <p:spPr/>
        <p:txBody>
          <a:bodyPr/>
          <a:lstStyle/>
          <a:p>
            <a:fld id="{B5B96711-B245-464A-8F75-18F884AA661A}" type="slidenum">
              <a:rPr lang="en-US" smtClean="0"/>
              <a:pPr/>
              <a:t>38</a:t>
            </a:fld>
            <a:endParaRPr lang="en-US" dirty="0"/>
          </a:p>
        </p:txBody>
      </p:sp>
      <p:sp>
        <p:nvSpPr>
          <p:cNvPr id="5" name="Text Placeholder 4">
            <a:extLst>
              <a:ext uri="{FF2B5EF4-FFF2-40B4-BE49-F238E27FC236}">
                <a16:creationId xmlns:a16="http://schemas.microsoft.com/office/drawing/2014/main" id="{E948384A-C3B5-335D-FF5C-4E19E2F642C4}"/>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641286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E1457E-8E9B-4D28-BC61-7DB4917AAAF2}"/>
              </a:ext>
            </a:extLst>
          </p:cNvPr>
          <p:cNvSpPr>
            <a:spLocks noGrp="1"/>
          </p:cNvSpPr>
          <p:nvPr>
            <p:ph sz="quarter" idx="10"/>
          </p:nvPr>
        </p:nvSpPr>
        <p:spPr/>
        <p:txBody>
          <a:bodyPr/>
          <a:lstStyle/>
          <a:p>
            <a:r>
              <a:rPr lang="en-US" dirty="0"/>
              <a:t>Questions? </a:t>
            </a:r>
          </a:p>
        </p:txBody>
      </p:sp>
      <p:sp>
        <p:nvSpPr>
          <p:cNvPr id="3" name="Text Placeholder 2">
            <a:extLst>
              <a:ext uri="{FF2B5EF4-FFF2-40B4-BE49-F238E27FC236}">
                <a16:creationId xmlns:a16="http://schemas.microsoft.com/office/drawing/2014/main" id="{80237AFB-D5EC-A5F5-26C6-1DDD1D50EF97}"/>
              </a:ext>
            </a:extLst>
          </p:cNvPr>
          <p:cNvSpPr>
            <a:spLocks noGrp="1"/>
          </p:cNvSpPr>
          <p:nvPr>
            <p:ph type="body" sz="quarter" idx="11"/>
          </p:nvPr>
        </p:nvSpPr>
        <p:spPr/>
        <p:txBody>
          <a:bodyPr/>
          <a:lstStyle/>
          <a:p>
            <a:r>
              <a:rPr lang="en-US" dirty="0"/>
              <a:t>Questions</a:t>
            </a:r>
          </a:p>
        </p:txBody>
      </p:sp>
      <p:sp>
        <p:nvSpPr>
          <p:cNvPr id="4" name="Slide Number Placeholder 3">
            <a:extLst>
              <a:ext uri="{FF2B5EF4-FFF2-40B4-BE49-F238E27FC236}">
                <a16:creationId xmlns:a16="http://schemas.microsoft.com/office/drawing/2014/main" id="{FCD9A01E-EBCE-7556-0172-AE2B7CA3B7EF}"/>
              </a:ext>
            </a:extLst>
          </p:cNvPr>
          <p:cNvSpPr>
            <a:spLocks noGrp="1"/>
          </p:cNvSpPr>
          <p:nvPr>
            <p:ph type="sldNum" sz="quarter" idx="14"/>
          </p:nvPr>
        </p:nvSpPr>
        <p:spPr/>
        <p:txBody>
          <a:bodyPr/>
          <a:lstStyle/>
          <a:p>
            <a:fld id="{B5B96711-B245-464A-8F75-18F884AA661A}" type="slidenum">
              <a:rPr lang="en-US" smtClean="0"/>
              <a:pPr/>
              <a:t>39</a:t>
            </a:fld>
            <a:endParaRPr lang="en-US" dirty="0"/>
          </a:p>
        </p:txBody>
      </p:sp>
      <p:sp>
        <p:nvSpPr>
          <p:cNvPr id="5" name="Text Placeholder 4">
            <a:extLst>
              <a:ext uri="{FF2B5EF4-FFF2-40B4-BE49-F238E27FC236}">
                <a16:creationId xmlns:a16="http://schemas.microsoft.com/office/drawing/2014/main" id="{BAC8D55A-82A3-0E35-275E-BDC1FD083382}"/>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60694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BB79CD13-FD87-7145-A4A0-E2AE7A148ECA}" vid="{BDF67BE0-FF36-954F-9787-4BC8308E5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5632</TotalTime>
  <Words>2862</Words>
  <Application>Microsoft Macintosh PowerPoint</Application>
  <PresentationFormat>Widescreen</PresentationFormat>
  <Paragraphs>490</Paragraphs>
  <Slides>39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-apple-system</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Barthels</dc:creator>
  <cp:lastModifiedBy>Jeremy Barthels</cp:lastModifiedBy>
  <cp:revision>52</cp:revision>
  <dcterms:created xsi:type="dcterms:W3CDTF">2021-01-25T14:53:04Z</dcterms:created>
  <dcterms:modified xsi:type="dcterms:W3CDTF">2026-10-13T17:57:25Z</dcterms:modified>
</cp:coreProperties>
</file>