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88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5" name="Shape 2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3125967" y="-393700"/>
            <a:ext cx="18135603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Heron flying low over a beach with a short fence in the foreground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andy path between two hills leading to the ocean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andy path between two hills leading to the ocean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Heron flying low over a beach with a short fence in the foreground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View of beach and sea from a grassy sand dune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  <a:lvl2pPr marL="1025769" indent="-390769" algn="ctr">
              <a:spcBef>
                <a:spcPts val="0"/>
              </a:spcBef>
              <a:defRPr sz="3200" i="1"/>
            </a:lvl2pPr>
            <a:lvl3pPr marL="1660769" indent="-390769" algn="ctr">
              <a:spcBef>
                <a:spcPts val="0"/>
              </a:spcBef>
              <a:defRPr sz="3200" i="1"/>
            </a:lvl3pPr>
            <a:lvl4pPr marL="2295769" indent="-390769" algn="ctr">
              <a:spcBef>
                <a:spcPts val="0"/>
              </a:spcBef>
              <a:defRPr sz="3200" i="1"/>
            </a:lvl4pPr>
            <a:lvl5pPr marL="2930769" indent="-390769" algn="ctr">
              <a:spcBef>
                <a:spcPts val="0"/>
              </a:spcBef>
              <a:defRPr sz="32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“Type a quote here.”"/>
          <p:cNvSpPr txBox="1">
            <a:spLocks noGrp="1"/>
          </p:cNvSpPr>
          <p:nvPr>
            <p:ph type="body" sz="quarter" idx="21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: Diagonal Corners Snipped 17"/>
          <p:cNvSpPr/>
          <p:nvPr/>
        </p:nvSpPr>
        <p:spPr>
          <a:xfrm flipH="1">
            <a:off x="1211816" y="12969778"/>
            <a:ext cx="22037129" cy="456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376" y="0"/>
                </a:lnTo>
                <a:lnTo>
                  <a:pt x="21600" y="10800"/>
                </a:lnTo>
                <a:lnTo>
                  <a:pt x="21376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472C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1828800">
              <a:spcBef>
                <a:spcPts val="0"/>
              </a:spcBef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6" name="Rectangle: Diagonal Corners Snipped 17"/>
          <p:cNvSpPr/>
          <p:nvPr/>
        </p:nvSpPr>
        <p:spPr>
          <a:xfrm flipH="1">
            <a:off x="735407" y="12910408"/>
            <a:ext cx="22513542" cy="554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334" y="0"/>
                </a:lnTo>
                <a:lnTo>
                  <a:pt x="21600" y="10800"/>
                </a:lnTo>
                <a:lnTo>
                  <a:pt x="21334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25400">
            <a:solidFill>
              <a:srgbClr val="000000"/>
            </a:solidFill>
            <a:miter/>
          </a:ln>
        </p:spPr>
        <p:txBody>
          <a:bodyPr lIns="0" tIns="0" rIns="0" bIns="0" anchor="ctr"/>
          <a:lstStyle/>
          <a:p>
            <a:pPr algn="ctr" defTabSz="1828800">
              <a:spcBef>
                <a:spcPts val="0"/>
              </a:spcBef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37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3568"/>
            <a:ext cx="24377650" cy="1371243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2" name="Group 3"/>
          <p:cNvGrpSpPr/>
          <p:nvPr/>
        </p:nvGrpSpPr>
        <p:grpSpPr>
          <a:xfrm>
            <a:off x="549367" y="12346474"/>
            <a:ext cx="23421059" cy="1431568"/>
            <a:chOff x="-1" y="0"/>
            <a:chExt cx="23421057" cy="1431566"/>
          </a:xfrm>
        </p:grpSpPr>
        <p:pic>
          <p:nvPicPr>
            <p:cNvPr id="138" name="Picture 14" descr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327375">
              <a:off x="22218505" y="424629"/>
              <a:ext cx="1087697" cy="8385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9" name="Picture 15" descr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-2" y="-1"/>
              <a:ext cx="21991175" cy="6982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0" name="TextBox 16"/>
            <p:cNvSpPr txBox="1"/>
            <p:nvPr/>
          </p:nvSpPr>
          <p:spPr>
            <a:xfrm>
              <a:off x="2227724" y="612295"/>
              <a:ext cx="17865767" cy="5511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6" tIns="91436" rIns="91436" bIns="91436" numCol="1" anchor="t">
              <a:spAutoFit/>
            </a:bodyPr>
            <a:lstStyle/>
            <a:p>
              <a:pPr defTabSz="1828800">
                <a:spcBef>
                  <a:spcPts val="0"/>
                </a:spcBef>
                <a:defRPr sz="2400">
                  <a:solidFill>
                    <a:srgbClr val="FFFFFF"/>
                  </a:solidFill>
                  <a:latin typeface="Univers Light"/>
                  <a:ea typeface="Univers Light"/>
                  <a:cs typeface="Univers Light"/>
                  <a:sym typeface="Univers Light"/>
                </a:defRPr>
              </a:pPr>
              <a:r>
                <a:t>6</a:t>
              </a:r>
              <a:r>
                <a:rPr baseline="31000"/>
                <a:t>th</a:t>
              </a:r>
              <a:r>
                <a:t> INTERDISCIPLINARY PAIN AND OPIOID VIRTUAL SEMINAR | APRIL 19 &amp; 20, 2024</a:t>
              </a:r>
            </a:p>
          </p:txBody>
        </p:sp>
        <p:sp>
          <p:nvSpPr>
            <p:cNvPr id="141" name="TextBox 17"/>
            <p:cNvSpPr txBox="1"/>
            <p:nvPr/>
          </p:nvSpPr>
          <p:spPr>
            <a:xfrm>
              <a:off x="18564840" y="470069"/>
              <a:ext cx="3867411" cy="6930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91436" tIns="91436" rIns="91436" bIns="91436" numCol="1" anchor="t">
              <a:spAutoFit/>
            </a:bodyPr>
            <a:lstStyle>
              <a:lvl1pPr defTabSz="1828800">
                <a:spcBef>
                  <a:spcPts val="0"/>
                </a:spcBef>
                <a:defRPr sz="40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#opioidcrisis2024</a:t>
              </a:r>
            </a:p>
          </p:txBody>
        </p:sp>
      </p:grpSp>
      <p:sp>
        <p:nvSpPr>
          <p:cNvPr id="143" name="Arrow: Chevron 5"/>
          <p:cNvSpPr/>
          <p:nvPr/>
        </p:nvSpPr>
        <p:spPr>
          <a:xfrm flipH="1">
            <a:off x="950550" y="12910408"/>
            <a:ext cx="548646" cy="554004"/>
          </a:xfrm>
          <a:prstGeom prst="chevron">
            <a:avLst>
              <a:gd name="adj" fmla="val 50000"/>
            </a:avLst>
          </a:prstGeom>
          <a:solidFill>
            <a:srgbClr val="7030A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1828800"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44" name="Arrow: Chevron 24"/>
          <p:cNvSpPr/>
          <p:nvPr/>
        </p:nvSpPr>
        <p:spPr>
          <a:xfrm flipH="1">
            <a:off x="1436216" y="12913772"/>
            <a:ext cx="548644" cy="554004"/>
          </a:xfrm>
          <a:prstGeom prst="chevron">
            <a:avLst>
              <a:gd name="adj" fmla="val 50000"/>
            </a:avLst>
          </a:prstGeom>
          <a:solidFill>
            <a:srgbClr val="7030A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1828800"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45" name="Title Text"/>
          <p:cNvSpPr txBox="1">
            <a:spLocks noGrp="1"/>
          </p:cNvSpPr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</p:spPr>
        <p:txBody>
          <a:bodyPr lIns="91436" tIns="91436" rIns="91436" bIns="91436"/>
          <a:lstStyle>
            <a:lvl1pPr algn="l" defTabSz="1828800">
              <a:lnSpc>
                <a:spcPct val="90000"/>
              </a:lnSpc>
              <a:defRPr sz="88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46" name="Body Level One…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lIns="91436" tIns="91436" rIns="91436" bIns="91436" anchor="t"/>
          <a:lstStyle>
            <a:lvl1pPr marL="457200" indent="-457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1pPr>
            <a:lvl2pPr marL="990600" indent="-5334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2pPr>
            <a:lvl3pPr marL="1554476" indent="-640076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3pPr>
            <a:lvl4pPr marL="20828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4pPr>
            <a:lvl5pPr marL="25400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970662" y="12470749"/>
            <a:ext cx="504540" cy="483902"/>
          </a:xfrm>
          <a:prstGeom prst="rect">
            <a:avLst/>
          </a:prstGeom>
        </p:spPr>
        <p:txBody>
          <a:bodyPr lIns="91436" tIns="91436" rIns="91436" bIns="91436" anchor="ctr"/>
          <a:lstStyle>
            <a:lvl1pPr algn="r" defTabSz="18288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1689098" y="355599"/>
            <a:ext cx="21005805" cy="2286001"/>
          </a:xfrm>
          <a:prstGeom prst="rect">
            <a:avLst/>
          </a:prstGeom>
        </p:spPr>
        <p:txBody>
          <a:bodyPr/>
          <a:lstStyle>
            <a:lvl1pPr defTabSz="825497"/>
          </a:lstStyle>
          <a:p>
            <a:r>
              <a:t>Title Text</a:t>
            </a:r>
          </a:p>
        </p:txBody>
      </p:sp>
      <p:sp>
        <p:nvSpPr>
          <p:cNvPr id="15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098" y="3149599"/>
            <a:ext cx="21005805" cy="9296401"/>
          </a:xfrm>
          <a:prstGeom prst="rect">
            <a:avLst/>
          </a:prstGeom>
        </p:spPr>
        <p:txBody>
          <a:bodyPr/>
          <a:lstStyle>
            <a:lvl1pPr defTabSz="825497">
              <a:spcBef>
                <a:spcPts val="5800"/>
              </a:spcBef>
            </a:lvl1pPr>
            <a:lvl2pPr defTabSz="825497">
              <a:spcBef>
                <a:spcPts val="5800"/>
              </a:spcBef>
            </a:lvl2pPr>
            <a:lvl3pPr defTabSz="825497">
              <a:spcBef>
                <a:spcPts val="5800"/>
              </a:spcBef>
            </a:lvl3pPr>
            <a:lvl4pPr defTabSz="825497">
              <a:spcBef>
                <a:spcPts val="5800"/>
              </a:spcBef>
            </a:lvl4pPr>
            <a:lvl5pPr defTabSz="825497">
              <a:spcBef>
                <a:spcPts val="5800"/>
              </a:spcBef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0" y="13081000"/>
            <a:ext cx="453239" cy="461059"/>
          </a:xfrm>
          <a:prstGeom prst="rect">
            <a:avLst/>
          </a:prstGeom>
        </p:spPr>
        <p:txBody>
          <a:bodyPr/>
          <a:lstStyle>
            <a:lvl1pPr defTabSz="825497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1689098" y="355599"/>
            <a:ext cx="21005805" cy="2286001"/>
          </a:xfrm>
          <a:prstGeom prst="rect">
            <a:avLst/>
          </a:prstGeom>
        </p:spPr>
        <p:txBody>
          <a:bodyPr/>
          <a:lstStyle>
            <a:lvl1pPr defTabSz="825497"/>
          </a:lstStyle>
          <a:p>
            <a:r>
              <a:t>Title Text</a:t>
            </a:r>
          </a:p>
        </p:txBody>
      </p:sp>
      <p:sp>
        <p:nvSpPr>
          <p:cNvPr id="16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098" y="3149599"/>
            <a:ext cx="10223503" cy="9296401"/>
          </a:xfrm>
          <a:prstGeom prst="rect">
            <a:avLst/>
          </a:prstGeom>
        </p:spPr>
        <p:txBody>
          <a:bodyPr/>
          <a:lstStyle>
            <a:lvl1pPr marL="529387" indent="-529387" defTabSz="825497">
              <a:spcBef>
                <a:spcPts val="4200"/>
              </a:spcBef>
              <a:defRPr sz="3600"/>
            </a:lvl1pPr>
            <a:lvl2pPr marL="1088186" indent="-529387" defTabSz="825497">
              <a:spcBef>
                <a:spcPts val="4200"/>
              </a:spcBef>
              <a:defRPr sz="3600"/>
            </a:lvl2pPr>
            <a:lvl3pPr marL="1646987" indent="-529387" defTabSz="825497">
              <a:spcBef>
                <a:spcPts val="4200"/>
              </a:spcBef>
              <a:defRPr sz="3600"/>
            </a:lvl3pPr>
            <a:lvl4pPr marL="2205787" indent="-529387" defTabSz="825497">
              <a:spcBef>
                <a:spcPts val="4200"/>
              </a:spcBef>
              <a:defRPr sz="3600"/>
            </a:lvl4pPr>
            <a:lvl5pPr marL="2764587" indent="-529387" defTabSz="825497">
              <a:spcBef>
                <a:spcPts val="4200"/>
              </a:spcBef>
              <a:defRPr sz="3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0" y="13081000"/>
            <a:ext cx="453239" cy="461059"/>
          </a:xfrm>
          <a:prstGeom prst="rect">
            <a:avLst/>
          </a:prstGeom>
        </p:spPr>
        <p:txBody>
          <a:bodyPr/>
          <a:lstStyle>
            <a:lvl1pPr defTabSz="825497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1689099" y="355599"/>
            <a:ext cx="21005802" cy="2286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1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-2" y="12649203"/>
            <a:ext cx="24384003" cy="1066802"/>
          </a:xfrm>
          <a:prstGeom prst="rect">
            <a:avLst/>
          </a:prstGeom>
        </p:spPr>
        <p:txBody>
          <a:bodyPr lIns="365759" tIns="365759" rIns="365759" bIns="365759" anchor="b"/>
          <a:lstStyle>
            <a:lvl1pPr marL="0" indent="0" defTabSz="914400">
              <a:lnSpc>
                <a:spcPct val="85000"/>
              </a:lnSpc>
              <a:spcBef>
                <a:spcPts val="500"/>
              </a:spcBef>
              <a:buSzTx/>
              <a:buNone/>
              <a:defRPr sz="2600" b="1">
                <a:latin typeface="Arial"/>
                <a:ea typeface="Arial"/>
                <a:cs typeface="Arial"/>
                <a:sym typeface="Arial"/>
              </a:defRPr>
            </a:lvl1pPr>
            <a:lvl2pPr marL="0" indent="0" defTabSz="914400">
              <a:lnSpc>
                <a:spcPct val="85000"/>
              </a:lnSpc>
              <a:spcBef>
                <a:spcPts val="500"/>
              </a:spcBef>
              <a:buSzTx/>
              <a:buNone/>
              <a:defRPr sz="2600" b="1">
                <a:latin typeface="Arial"/>
                <a:ea typeface="Arial"/>
                <a:cs typeface="Arial"/>
                <a:sym typeface="Arial"/>
              </a:defRPr>
            </a:lvl2pPr>
            <a:lvl3pPr marL="0" indent="0" defTabSz="914400">
              <a:lnSpc>
                <a:spcPct val="85000"/>
              </a:lnSpc>
              <a:spcBef>
                <a:spcPts val="500"/>
              </a:spcBef>
              <a:buSzTx/>
              <a:buNone/>
              <a:defRPr sz="2600" b="1">
                <a:latin typeface="Arial"/>
                <a:ea typeface="Arial"/>
                <a:cs typeface="Arial"/>
                <a:sym typeface="Arial"/>
              </a:defRPr>
            </a:lvl3pPr>
            <a:lvl4pPr marL="0" indent="0" defTabSz="914400">
              <a:lnSpc>
                <a:spcPct val="85000"/>
              </a:lnSpc>
              <a:spcBef>
                <a:spcPts val="500"/>
              </a:spcBef>
              <a:buSzTx/>
              <a:buNone/>
              <a:defRPr sz="2600" b="1">
                <a:latin typeface="Arial"/>
                <a:ea typeface="Arial"/>
                <a:cs typeface="Arial"/>
                <a:sym typeface="Arial"/>
              </a:defRPr>
            </a:lvl4pPr>
            <a:lvl5pPr marL="0" indent="0" defTabSz="914400">
              <a:lnSpc>
                <a:spcPct val="85000"/>
              </a:lnSpc>
              <a:spcBef>
                <a:spcPts val="500"/>
              </a:spcBef>
              <a:buSzTx/>
              <a:buNone/>
              <a:defRPr sz="2600" b="1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766621" y="12362478"/>
            <a:ext cx="708580" cy="700444"/>
          </a:xfrm>
          <a:prstGeom prst="rect">
            <a:avLst/>
          </a:prstGeom>
        </p:spPr>
        <p:txBody>
          <a:bodyPr lIns="121918" tIns="121918" rIns="121918" bIns="121918" anchor="ctr"/>
          <a:lstStyle>
            <a:lvl1pPr algn="r" defTabSz="1219200">
              <a:defRPr sz="3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itle Text"/>
          <p:cNvSpPr txBox="1">
            <a:spLocks noGrp="1"/>
          </p:cNvSpPr>
          <p:nvPr>
            <p:ph type="title"/>
          </p:nvPr>
        </p:nvSpPr>
        <p:spPr>
          <a:xfrm>
            <a:off x="19347" y="29025"/>
            <a:ext cx="24364654" cy="2286006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D"/>
            </a:solidFill>
            <a:round/>
          </a:ln>
        </p:spPr>
        <p:txBody>
          <a:bodyPr lIns="91436" tIns="91436" rIns="91436" bIns="91436"/>
          <a:lstStyle>
            <a:lvl1pPr defTabSz="1828800">
              <a:defRPr sz="9600" b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98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199" y="3200399"/>
            <a:ext cx="21945602" cy="9051933"/>
          </a:xfrm>
          <a:prstGeom prst="rect">
            <a:avLst/>
          </a:prstGeom>
        </p:spPr>
        <p:txBody>
          <a:bodyPr lIns="91436" tIns="91436" rIns="91436" bIns="91436" anchor="t"/>
          <a:lstStyle>
            <a:lvl1pPr marL="685800" indent="-685800" defTabSz="1828800">
              <a:spcBef>
                <a:spcPts val="1800"/>
              </a:spcBef>
              <a:buClr>
                <a:srgbClr val="C00000"/>
              </a:buClr>
              <a:buSzPct val="100000"/>
              <a:buFont typeface="Arial"/>
              <a:defRPr sz="8000" b="1">
                <a:latin typeface="Calibri"/>
                <a:ea typeface="Calibri"/>
                <a:cs typeface="Calibri"/>
                <a:sym typeface="Calibri"/>
              </a:defRPr>
            </a:lvl1pPr>
            <a:lvl2pPr marL="1092200" defTabSz="1828800">
              <a:spcBef>
                <a:spcPts val="1800"/>
              </a:spcBef>
              <a:buClr>
                <a:srgbClr val="C00000"/>
              </a:buClr>
              <a:buSzPct val="100000"/>
              <a:buFont typeface="Arial"/>
              <a:defRPr sz="8000" b="1">
                <a:latin typeface="Calibri"/>
                <a:ea typeface="Calibri"/>
                <a:cs typeface="Calibri"/>
                <a:sym typeface="Calibri"/>
              </a:defRPr>
            </a:lvl2pPr>
            <a:lvl3pPr marL="1485897" indent="-571497" defTabSz="1828800">
              <a:spcBef>
                <a:spcPts val="1800"/>
              </a:spcBef>
              <a:buClr>
                <a:srgbClr val="C00000"/>
              </a:buClr>
              <a:buSzPct val="100000"/>
              <a:buFont typeface="Arial"/>
              <a:defRPr sz="8000" b="1">
                <a:latin typeface="Calibri"/>
                <a:ea typeface="Calibri"/>
                <a:cs typeface="Calibri"/>
                <a:sym typeface="Calibri"/>
              </a:defRPr>
            </a:lvl3pPr>
            <a:lvl4pPr marL="2024740" indent="-653140" defTabSz="1828800">
              <a:spcBef>
                <a:spcPts val="1800"/>
              </a:spcBef>
              <a:buClr>
                <a:srgbClr val="C00000"/>
              </a:buClr>
              <a:buSzPct val="100000"/>
              <a:buFont typeface="Arial"/>
              <a:defRPr sz="8000" b="1">
                <a:latin typeface="Calibri"/>
                <a:ea typeface="Calibri"/>
                <a:cs typeface="Calibri"/>
                <a:sym typeface="Calibri"/>
              </a:defRPr>
            </a:lvl4pPr>
            <a:lvl5pPr marL="2481940" indent="-653140" defTabSz="1828800">
              <a:spcBef>
                <a:spcPts val="1800"/>
              </a:spcBef>
              <a:buClr>
                <a:srgbClr val="C00000"/>
              </a:buClr>
              <a:buSzPct val="100000"/>
              <a:buFont typeface="Arial"/>
              <a:defRPr sz="8000" b="1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660262" y="12835876"/>
            <a:ext cx="504542" cy="483905"/>
          </a:xfrm>
          <a:prstGeom prst="rect">
            <a:avLst/>
          </a:prstGeom>
        </p:spPr>
        <p:txBody>
          <a:bodyPr lIns="91436" tIns="91436" rIns="91436" bIns="91436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438" y="11239130"/>
            <a:ext cx="1515805" cy="1515805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Straight Connector 11"/>
          <p:cNvSpPr/>
          <p:nvPr/>
        </p:nvSpPr>
        <p:spPr>
          <a:xfrm>
            <a:off x="1550660" y="585926"/>
            <a:ext cx="21282679" cy="2"/>
          </a:xfrm>
          <a:prstGeom prst="line">
            <a:avLst/>
          </a:prstGeom>
          <a:ln w="3175">
            <a:solidFill>
              <a:srgbClr val="CC6600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08" name="Straight Connector 14"/>
          <p:cNvSpPr/>
          <p:nvPr/>
        </p:nvSpPr>
        <p:spPr>
          <a:xfrm flipH="1">
            <a:off x="22833341" y="585925"/>
            <a:ext cx="3810" cy="10653209"/>
          </a:xfrm>
          <a:prstGeom prst="line">
            <a:avLst/>
          </a:prstGeom>
          <a:ln w="3175">
            <a:solidFill>
              <a:srgbClr val="CC6600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09" name="Straight Connector 19"/>
          <p:cNvSpPr/>
          <p:nvPr/>
        </p:nvSpPr>
        <p:spPr>
          <a:xfrm flipH="1">
            <a:off x="1550660" y="585920"/>
            <a:ext cx="2" cy="11934561"/>
          </a:xfrm>
          <a:prstGeom prst="line">
            <a:avLst/>
          </a:prstGeom>
          <a:ln w="3175">
            <a:solidFill>
              <a:srgbClr val="CC6600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10" name="Straight Connector 20"/>
          <p:cNvSpPr/>
          <p:nvPr/>
        </p:nvSpPr>
        <p:spPr>
          <a:xfrm>
            <a:off x="1550660" y="12520472"/>
            <a:ext cx="20780787" cy="2"/>
          </a:xfrm>
          <a:prstGeom prst="line">
            <a:avLst/>
          </a:prstGeom>
          <a:ln w="3175">
            <a:solidFill>
              <a:srgbClr val="CC6600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11" name="Title Text"/>
          <p:cNvSpPr txBox="1">
            <a:spLocks noGrp="1"/>
          </p:cNvSpPr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</p:spPr>
        <p:txBody>
          <a:bodyPr lIns="91436" tIns="91436" rIns="91436" bIns="91436"/>
          <a:lstStyle>
            <a:lvl1pPr algn="l" defTabSz="1828800">
              <a:lnSpc>
                <a:spcPct val="90000"/>
              </a:lnSpc>
              <a:defRPr sz="88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2" name="Body Level One…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lIns="91436" tIns="91436" rIns="91436" bIns="91436" anchor="t"/>
          <a:lstStyle>
            <a:lvl1pPr marL="457200" indent="-457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1pPr>
            <a:lvl2pPr marL="990600" indent="-5334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2pPr>
            <a:lvl3pPr marL="1554477" indent="-640077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3pPr>
            <a:lvl4pPr marL="20828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4pPr>
            <a:lvl5pPr marL="25400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970662" y="12470749"/>
            <a:ext cx="504540" cy="483902"/>
          </a:xfrm>
          <a:prstGeom prst="rect">
            <a:avLst/>
          </a:prstGeom>
        </p:spPr>
        <p:txBody>
          <a:bodyPr lIns="91436" tIns="91436" rIns="91436" bIns="91436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5" y="13001624"/>
            <a:ext cx="494513" cy="511175"/>
          </a:xfrm>
          <a:prstGeom prst="rect">
            <a:avLst/>
          </a:prstGeom>
        </p:spPr>
        <p:txBody>
          <a:bodyPr lIns="71436" tIns="71436" rIns="71436" bIns="71436"/>
          <a:lstStyle>
            <a:lvl1pPr defTabSz="821529">
              <a:defRPr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itle Text"/>
          <p:cNvSpPr txBox="1">
            <a:spLocks noGrp="1"/>
          </p:cNvSpPr>
          <p:nvPr>
            <p:ph type="title"/>
          </p:nvPr>
        </p:nvSpPr>
        <p:spPr>
          <a:xfrm>
            <a:off x="43201" y="-2"/>
            <a:ext cx="24384006" cy="2037390"/>
          </a:xfrm>
          <a:prstGeom prst="rect">
            <a:avLst/>
          </a:prstGeom>
          <a:solidFill>
            <a:srgbClr val="FFFFFF"/>
          </a:solidFill>
          <a:ln w="63500">
            <a:solidFill>
              <a:srgbClr val="00B050"/>
            </a:solidFill>
            <a:miter lim="800000"/>
          </a:ln>
        </p:spPr>
        <p:txBody>
          <a:bodyPr lIns="91436" tIns="91436" rIns="91436" bIns="91436"/>
          <a:lstStyle>
            <a:lvl1pPr defTabSz="1828800">
              <a:lnSpc>
                <a:spcPct val="90000"/>
              </a:lnSpc>
              <a:defRPr sz="11600">
                <a:solidFill>
                  <a:srgbClr val="007635"/>
                </a:solidFill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2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221200" y="12712699"/>
            <a:ext cx="607531" cy="588481"/>
          </a:xfrm>
          <a:prstGeom prst="rect">
            <a:avLst/>
          </a:prstGeom>
        </p:spPr>
        <p:txBody>
          <a:bodyPr lIns="91436" tIns="91436" rIns="91436" bIns="91436"/>
          <a:lstStyle>
            <a:lvl1pPr algn="l" defTabSz="1828800">
              <a:defRPr sz="3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9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76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39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503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66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cdphe.colorado.gov/medical-marijuana-registry-data" TargetMode="Externa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yaSwaihpBPJ46SGoJBJMXMKAVjvUDMkj/view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drive.google.com/file/d/1Zkj9m7xat0Ic8CoGb0lftlUVOJQCEnVg/view" TargetMode="Externa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otlightpa.org/news/2025/03/pennsylvania-medical-marijuana-program-doctor-oversight/" TargetMode="External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thetimes.com/uk/healthcare/article/doctor-prescription-medical-cannabis-fvljnldqr" TargetMode="Externa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cpjournals.org/doi/10.7326/ANNALS-24-03819" TargetMode="Externa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iencedirect.com/science/article/abs/pii/S0376871625001723" TargetMode="Externa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mbridge.org/core/services/aop-cambridge-core/content/view/BDCA0F73CDD7AF150D6FDCF89D29DC7F/S0033291724000990a.pdf/age-dependent-association-of-cannabis-use-with-risk-of-psychotic-disorder.pdf" TargetMode="Externa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pmc.ncbi.nlm.nih.gov/articles/PMC11795325/" TargetMode="Externa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drugs.com/drug-interactions/cannabidiol.html" TargetMode="Externa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marijuanahealthinfo.colorado.gov/health-data/poison-center-data" TargetMode="Externa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healthdata.dshs.texas.gov/dashboard/drugs-and-alcohol/poison-center-calls/Cannabinoid-related-poison-center-calls" TargetMode="Externa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azdhs.gov/documents/prevention/womens-childrens-health/reports-fact-sheets/child-fatality-review-annual-reports/cfr-annual-report-2024.pdf" TargetMode="Externa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cohealthviz.dphe.state.co.us/t/HealthInformaticsPublic/views/COVDRSSuicideDashboardAllYearsExcludesRace/Story1?:embed=y&amp;:iid=1&amp;:isGuestRedirectFromVizportal=y" TargetMode="Externa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u/0/folders/1K0jYw-3spzb6F3OTOw1JLupdMK4Z5mfH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"/><Relationship Id="rId7" Type="http://schemas.openxmlformats.org/officeDocument/2006/relationships/image" Target="../media/image38.tif"/><Relationship Id="rId2" Type="http://schemas.openxmlformats.org/officeDocument/2006/relationships/hyperlink" Target="https://www.ftc.gov/news-events/news/press-releases/2024/07/ftc-fda-send-second-set-cease-desist-letters-companies-selling-products-containing-delta-8-thc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tif"/><Relationship Id="rId5" Type="http://schemas.openxmlformats.org/officeDocument/2006/relationships/image" Target="../media/image36.tif"/><Relationship Id="rId4" Type="http://schemas.openxmlformats.org/officeDocument/2006/relationships/image" Target="../media/image35.ti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library.wiley.com/doi/10.1111/add.70310" TargetMode="Externa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andfonline.com/doi/full/10.1080/10826084.2026.2670629" TargetMode="Externa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link.springer.com/article/10.1007/s40429-025-00703-1" TargetMode="Externa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jamanetwork.com/journals/jamanetworkopen/fullarticle/2804450" TargetMode="Externa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jamanetwork.com/journals/jama/article-abstract/2842072" TargetMode="External"/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jamanetwork.com/journals/jama/article-abstract/2842072" TargetMode="External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s://jamanetwork.com/journals/jama/article-abstract/2842072" TargetMode="External"/><Relationship Id="rId1" Type="http://schemas.openxmlformats.org/officeDocument/2006/relationships/slideLayout" Target="../slideLayouts/slideLayout2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link.springer.com/article/10.1007/s00414-023-03041-x" TargetMode="External"/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2026 South Dakota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2026 South Dakota</a:t>
            </a:r>
          </a:p>
        </p:txBody>
      </p:sp>
      <p:sp>
        <p:nvSpPr>
          <p:cNvPr id="238" name="Kenneth Finn, MD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Kenneth Finn, MD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2026 SD Laws.jpg" descr="2026 SD Law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173" y="-64337"/>
            <a:ext cx="17597653" cy="137665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2026 SD Possession.jpg" descr="2026 SD Possess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492" y="47144"/>
            <a:ext cx="18603015" cy="13621713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12 joints per day"/>
          <p:cNvSpPr txBox="1"/>
          <p:nvPr/>
        </p:nvSpPr>
        <p:spPr>
          <a:xfrm>
            <a:off x="13109410" y="4340995"/>
            <a:ext cx="7665582" cy="1254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800">
                <a:solidFill>
                  <a:srgbClr val="FF26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12 joints per day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2026 SD MMJ data.jpg" descr="2026 SD MMJ da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643" y="229899"/>
            <a:ext cx="19068714" cy="13256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https://cdphe.colorado.gov/medical-marijuana-registry-data"/>
          <p:cNvSpPr txBox="1"/>
          <p:nvPr/>
        </p:nvSpPr>
        <p:spPr>
          <a:xfrm>
            <a:off x="6174327" y="12616167"/>
            <a:ext cx="12035346" cy="60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 Neue"/>
                <a:hlinkClick r:id="rId2"/>
              </a:defRPr>
            </a:lvl1pPr>
          </a:lstStyle>
          <a:p>
            <a:pPr>
              <a:defRPr>
                <a:solidFill>
                  <a:srgbClr val="0433FF"/>
                </a:solidFill>
                <a:uFillTx/>
              </a:defRPr>
            </a:pPr>
            <a:r>
              <a:rPr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https://cdphe.colorado.gov/medical-marijuana-registry-data</a:t>
            </a:r>
          </a:p>
        </p:txBody>
      </p:sp>
      <p:pic>
        <p:nvPicPr>
          <p:cNvPr id="248" name="Untitled.png" descr="Untit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116" y="69357"/>
            <a:ext cx="23341873" cy="121440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700FB173-FF4B-49D4-B6CE-DB4828773FFC.png" descr="700FB173-FF4B-49D4-B6CE-DB4828773FF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789" y="227856"/>
            <a:ext cx="18836421" cy="12147958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https://drive.google.com/file/d/1yaSwaihpBPJ46SGoJBJMXMKAVjvUDMkj/view"/>
          <p:cNvSpPr txBox="1"/>
          <p:nvPr/>
        </p:nvSpPr>
        <p:spPr>
          <a:xfrm>
            <a:off x="5320663" y="12721232"/>
            <a:ext cx="13742671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 Neue"/>
                <a:hlinkClick r:id="rId3"/>
              </a:defRPr>
            </a:lvl1pPr>
          </a:lstStyle>
          <a:p>
            <a:pPr>
              <a:defRPr>
                <a:solidFill>
                  <a:srgbClr val="0433FF"/>
                </a:solidFill>
                <a:uFillTx/>
              </a:defRPr>
            </a:pPr>
            <a:r>
              <a:rPr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https://drive.google.com/file/d/1yaSwaihpBPJ46SGoJBJMXMKAVjvUDMkj/view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Medical Marijuana CO"/>
          <p:cNvSpPr txBox="1">
            <a:spLocks noGrp="1"/>
          </p:cNvSpPr>
          <p:nvPr>
            <p:ph type="title"/>
          </p:nvPr>
        </p:nvSpPr>
        <p:spPr>
          <a:xfrm>
            <a:off x="1689097" y="355599"/>
            <a:ext cx="21005806" cy="2286001"/>
          </a:xfrm>
          <a:prstGeom prst="rect">
            <a:avLst/>
          </a:prstGeom>
        </p:spPr>
        <p:txBody>
          <a:bodyPr/>
          <a:lstStyle/>
          <a:p>
            <a:r>
              <a:t>Medical Marijuana CO</a:t>
            </a:r>
          </a:p>
        </p:txBody>
      </p:sp>
      <p:sp>
        <p:nvSpPr>
          <p:cNvPr id="254" name="January 2023; CO Legislative Report…"/>
          <p:cNvSpPr txBox="1">
            <a:spLocks noGrp="1"/>
          </p:cNvSpPr>
          <p:nvPr>
            <p:ph type="body" idx="1"/>
          </p:nvPr>
        </p:nvSpPr>
        <p:spPr>
          <a:xfrm>
            <a:off x="1689097" y="-660401"/>
            <a:ext cx="21005806" cy="9296401"/>
          </a:xfrm>
          <a:prstGeom prst="rect">
            <a:avLst/>
          </a:prstGeom>
        </p:spPr>
        <p:txBody>
          <a:bodyPr/>
          <a:lstStyle/>
          <a:p>
            <a:pPr marL="402336" indent="-402336" defTabSz="1609344">
              <a:spcBef>
                <a:spcPts val="1600"/>
              </a:spcBef>
            </a:pPr>
            <a:r>
              <a:t>January 2026; CO Legislative Report</a:t>
            </a:r>
          </a:p>
          <a:p>
            <a:pPr marL="402336" indent="-402336" defTabSz="1609344">
              <a:spcBef>
                <a:spcPts val="1600"/>
              </a:spcBef>
            </a:pPr>
            <a:r>
              <a:t>3 providers made 20% of all recommendations (one patient every 20 minutes)</a:t>
            </a:r>
          </a:p>
        </p:txBody>
      </p:sp>
      <p:sp>
        <p:nvSpPr>
          <p:cNvPr id="255" name="https://drive.google.com/file/d/1-D_x0Pf9E_1lt1yKPDDCD3r-iL7DX-6o/view?eType=EmailBlastContent&amp;eId=1d276abe-a130-4c30-890f-4c544a97afd6"/>
          <p:cNvSpPr txBox="1"/>
          <p:nvPr/>
        </p:nvSpPr>
        <p:spPr>
          <a:xfrm>
            <a:off x="3478834" y="12715148"/>
            <a:ext cx="17426334" cy="792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6" tIns="91436" rIns="91436" bIns="91436">
            <a:spAutoFit/>
          </a:bodyPr>
          <a:lstStyle>
            <a:lvl1pPr defTabSz="825497">
              <a:spcBef>
                <a:spcPts val="0"/>
              </a:spcBef>
              <a:defRPr sz="4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j-lt"/>
                <a:ea typeface="+mj-ea"/>
                <a:cs typeface="+mj-cs"/>
                <a:sym typeface="Helvetica"/>
                <a:hlinkClick r:id="rId2"/>
              </a:defRPr>
            </a:lvl1pPr>
          </a:lstStyle>
          <a:p>
            <a:r>
              <a:rPr>
                <a:hlinkClick r:id="rId2"/>
              </a:rPr>
              <a:t>https://drive.google.com/file/d/1Zkj9m7xat0Ic8CoGb0lftlUVOJQCEnVg/view</a:t>
            </a:r>
          </a:p>
        </p:txBody>
      </p:sp>
      <p:pic>
        <p:nvPicPr>
          <p:cNvPr id="256" name="Untitled.png" descr="Untit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114" y="4752328"/>
            <a:ext cx="11797281" cy="71795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05" y="2892918"/>
            <a:ext cx="23939790" cy="8049934"/>
          </a:xfrm>
          <a:prstGeom prst="rect">
            <a:avLst/>
          </a:prstGeom>
          <a:ln w="12700">
            <a:miter lim="400000"/>
          </a:ln>
        </p:spPr>
      </p:pic>
      <p:sp>
        <p:nvSpPr>
          <p:cNvPr id="259" name="https://www.spotlightpa.org/news/2025/03/pennsylvania-medical-marijuana-program-doctor-oversight/"/>
          <p:cNvSpPr txBox="1"/>
          <p:nvPr/>
        </p:nvSpPr>
        <p:spPr>
          <a:xfrm>
            <a:off x="394542" y="12326111"/>
            <a:ext cx="23573741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497">
              <a:spcBef>
                <a:spcPts val="5800"/>
              </a:spcBef>
              <a:defRPr sz="4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 Neue"/>
                <a:hlinkClick r:id="rId3"/>
              </a:defRPr>
            </a:lvl1pPr>
          </a:lstStyle>
          <a:p>
            <a:r>
              <a:rPr>
                <a:hlinkClick r:id="rId3"/>
              </a:rPr>
              <a:t>https://www.spotlightpa.org/news/2025/03/pennsylvania-medical-marijuana-program-doctor-oversight/</a:t>
            </a:r>
          </a:p>
        </p:txBody>
      </p:sp>
      <p:sp>
        <p:nvSpPr>
          <p:cNvPr id="260" name="Medical marijuana oversight bill advances after Spotlight PA investigations reveal doctor concerns, 2025"/>
          <p:cNvSpPr txBox="1"/>
          <p:nvPr/>
        </p:nvSpPr>
        <p:spPr>
          <a:xfrm>
            <a:off x="1540470" y="745440"/>
            <a:ext cx="20764998" cy="1557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spcBef>
                <a:spcPts val="0"/>
              </a:spcBef>
              <a:defRPr b="1">
                <a:solidFill>
                  <a:srgbClr val="2E2E2E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Medical marijuana oversight bill advances after Spotlight PA investigations reveal doctor concerns, 2025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n doctors have prescribed half of all cannabis drugs: UK"/>
          <p:cNvSpPr txBox="1">
            <a:spLocks noGrp="1"/>
          </p:cNvSpPr>
          <p:nvPr>
            <p:ph type="title"/>
          </p:nvPr>
        </p:nvSpPr>
        <p:spPr>
          <a:xfrm>
            <a:off x="1689097" y="355599"/>
            <a:ext cx="21005806" cy="2286001"/>
          </a:xfrm>
          <a:prstGeom prst="rect">
            <a:avLst/>
          </a:prstGeom>
        </p:spPr>
        <p:txBody>
          <a:bodyPr/>
          <a:lstStyle>
            <a:lvl1pPr algn="l" defTabSz="457200">
              <a:spcBef>
                <a:spcPts val="500"/>
              </a:spcBef>
              <a:defRPr sz="4800" b="1">
                <a:solidFill>
                  <a:srgbClr val="1D1D1B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Ten doctors have prescribed half of all cannabis drugs: UK</a:t>
            </a:r>
          </a:p>
        </p:txBody>
      </p:sp>
      <p:sp>
        <p:nvSpPr>
          <p:cNvPr id="263" name="The Royal College of Psychiatrists says there is insufficient evidence to support treating mental health conditions with cannabis and warns that it may exacerbate disorders such as depression and psychosis…"/>
          <p:cNvSpPr txBox="1">
            <a:spLocks noGrp="1"/>
          </p:cNvSpPr>
          <p:nvPr>
            <p:ph type="body" sz="half" idx="1"/>
          </p:nvPr>
        </p:nvSpPr>
        <p:spPr>
          <a:xfrm>
            <a:off x="1689097" y="3149599"/>
            <a:ext cx="10223504" cy="9296401"/>
          </a:xfrm>
          <a:prstGeom prst="rect">
            <a:avLst/>
          </a:prstGeom>
        </p:spPr>
        <p:txBody>
          <a:bodyPr/>
          <a:lstStyle/>
          <a:p>
            <a:r>
              <a:t>The Royal College of Psychiatrists says there is </a:t>
            </a:r>
            <a:r>
              <a:rPr b="1" u="sng"/>
              <a:t>insufficient evidence</a:t>
            </a:r>
            <a:r>
              <a:t> to support treating mental health conditions with cannabis and warns that </a:t>
            </a:r>
            <a:r>
              <a:rPr b="1" u="sng"/>
              <a:t>it may exacerbate</a:t>
            </a:r>
            <a:r>
              <a:t> disorders such as depression and psychosis</a:t>
            </a:r>
          </a:p>
          <a:p>
            <a:r>
              <a:t>In 2020, there were </a:t>
            </a:r>
            <a:r>
              <a:rPr b="1" u="sng"/>
              <a:t>fewer than 400</a:t>
            </a:r>
            <a:r>
              <a:t> cannabis medications dispensed every month. By the first five months of last year, this had </a:t>
            </a:r>
            <a:r>
              <a:rPr b="1" u="sng"/>
              <a:t>increased to 85,000</a:t>
            </a:r>
            <a:r>
              <a:t> items a month.</a:t>
            </a:r>
          </a:p>
        </p:txBody>
      </p:sp>
      <p:sp>
        <p:nvSpPr>
          <p:cNvPr id="264" name="https://www.thetimes.com/uk/healthcare/article/doctor-prescription-medical-cannabis-fvljnldqr"/>
          <p:cNvSpPr txBox="1"/>
          <p:nvPr/>
        </p:nvSpPr>
        <p:spPr>
          <a:xfrm>
            <a:off x="1365838" y="12603663"/>
            <a:ext cx="2163114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497">
              <a:spcBef>
                <a:spcPts val="5800"/>
              </a:spcBef>
              <a:defRPr sz="4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 Neue"/>
                <a:hlinkClick r:id="rId2"/>
              </a:defRPr>
            </a:lvl1pPr>
          </a:lstStyle>
          <a:p>
            <a:r>
              <a:rPr>
                <a:hlinkClick r:id="rId2"/>
              </a:rPr>
              <a:t>https://www.thetimes.com/uk/healthcare/article/doctor-prescription-medical-cannabis-fvljnldqr</a:t>
            </a:r>
          </a:p>
        </p:txBody>
      </p:sp>
      <p:pic>
        <p:nvPicPr>
          <p:cNvPr id="265" name="Untitled.png" descr="Untit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1781" y="3919511"/>
            <a:ext cx="11796108" cy="77565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33A980EC-3BAA-4B0C-A745-01D9B2789BE3_1_105_c.jpeg" descr="33A980EC-3BAA-4B0C-A745-01D9B2789BE3_1_105_c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983" y="806407"/>
            <a:ext cx="21618034" cy="121031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2026 SD Drug OD.jpg" descr="2026 SD Drug O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29" y="498442"/>
            <a:ext cx="23917542" cy="123492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2026 SD OD 2.jpg" descr="2026 SD OD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5" y="1266160"/>
            <a:ext cx="24274650" cy="111836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otency/Product Integr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Potency/Product Integrity</a:t>
            </a:r>
          </a:p>
        </p:txBody>
      </p:sp>
      <p:pic>
        <p:nvPicPr>
          <p:cNvPr id="274" name="2026 SD Potency.jpg" descr="2026 SD Potenc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175" y="2789253"/>
            <a:ext cx="16979651" cy="100170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High-Concentration Delta-9-Tetrahydrocannabinol Cannabis Products and Mental Health Outcomes: A Systematic Review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457200">
              <a:spcBef>
                <a:spcPts val="800"/>
              </a:spcBef>
              <a:defRPr sz="5200" b="1">
                <a:solidFill>
                  <a:srgbClr val="33333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High-Concentration Delta-9-Tetrahydrocannabinol Cannabis Products and Mental Health Outcomes: A Systematic Review</a:t>
            </a:r>
          </a:p>
        </p:txBody>
      </p:sp>
      <p:sp>
        <p:nvSpPr>
          <p:cNvPr id="277" name="August 2025; Ann Int Med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August 2025; Ann Int Med</a:t>
            </a:r>
          </a:p>
          <a:p>
            <a:pPr>
              <a:defRPr b="1" u="sng"/>
            </a:pPr>
            <a:r>
              <a:t>High-concentration THC</a:t>
            </a:r>
            <a:r>
              <a:rPr b="0" u="none"/>
              <a:t> defined as greater than 5 mg or greater than 10% THC per serving or labeled as“high-potency concentrate,” “shatter,”or “dab.”</a:t>
            </a:r>
          </a:p>
          <a:p>
            <a:r>
              <a:t>High-concentration THC products are associated with </a:t>
            </a:r>
            <a:r>
              <a:rPr b="1" u="sng"/>
              <a:t>unfavorable mental health outcomes</a:t>
            </a:r>
            <a:r>
              <a:t>, particularly for </a:t>
            </a:r>
            <a:r>
              <a:rPr b="1" u="sng"/>
              <a:t>psychosis</a:t>
            </a:r>
            <a:r>
              <a:t> or </a:t>
            </a:r>
            <a:r>
              <a:rPr b="1" u="sng"/>
              <a:t>schizophrenia</a:t>
            </a:r>
            <a:r>
              <a:t> and </a:t>
            </a:r>
            <a:r>
              <a:rPr b="1" u="sng"/>
              <a:t>CUD</a:t>
            </a:r>
          </a:p>
        </p:txBody>
      </p:sp>
      <p:sp>
        <p:nvSpPr>
          <p:cNvPr id="278" name="https://www.acpjournals.org/doi/10.7326/ANNALS-24-03819"/>
          <p:cNvSpPr txBox="1"/>
          <p:nvPr/>
        </p:nvSpPr>
        <p:spPr>
          <a:xfrm>
            <a:off x="6078092" y="12443686"/>
            <a:ext cx="12227815" cy="6098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 Neue"/>
                <a:hlinkClick r:id="rId2"/>
              </a:defRPr>
            </a:lvl1pPr>
          </a:lstStyle>
          <a:p>
            <a:r>
              <a:rPr>
                <a:hlinkClick r:id="rId2"/>
              </a:rPr>
              <a:t>https://www.acpjournals.org/doi/10.7326/ANNALS-24-03819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Age-dependent association of cannabis use with risk of psychotic disor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649223">
              <a:spcBef>
                <a:spcPts val="1700"/>
              </a:spcBef>
              <a:defRPr sz="4600" b="1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Changes in psychosis-related emergency department and hospitalization rates among youth following cannabis legalization in Colorado</a:t>
            </a:r>
          </a:p>
        </p:txBody>
      </p:sp>
      <p:sp>
        <p:nvSpPr>
          <p:cNvPr id="281" name="May 2024; Psychological Medicine…"/>
          <p:cNvSpPr txBox="1">
            <a:spLocks noGrp="1"/>
          </p:cNvSpPr>
          <p:nvPr>
            <p:ph type="body" idx="1"/>
          </p:nvPr>
        </p:nvSpPr>
        <p:spPr>
          <a:xfrm>
            <a:off x="1689100" y="3610917"/>
            <a:ext cx="21005800" cy="6494169"/>
          </a:xfrm>
          <a:prstGeom prst="rect">
            <a:avLst/>
          </a:prstGeom>
        </p:spPr>
        <p:txBody>
          <a:bodyPr/>
          <a:lstStyle/>
          <a:p>
            <a:pPr marL="615950" indent="-615950" defTabSz="800734">
              <a:spcBef>
                <a:spcPts val="5700"/>
              </a:spcBef>
              <a:defRPr sz="4600"/>
            </a:pPr>
            <a:r>
              <a:t>August 2025; Drug and Alcohol Dependence</a:t>
            </a:r>
          </a:p>
          <a:p>
            <a:pPr marL="615950" indent="-615950" defTabSz="800734">
              <a:spcBef>
                <a:spcPts val="5700"/>
              </a:spcBef>
              <a:defRPr sz="4600" b="1" u="sng"/>
            </a:pPr>
            <a:r>
              <a:t>Psychosis-related hospitalizations</a:t>
            </a:r>
            <a:r>
              <a:rPr b="0" u="none"/>
              <a:t> rose in Colorado after cannabis legalization.</a:t>
            </a:r>
          </a:p>
          <a:p>
            <a:pPr marL="615950" indent="-615950" defTabSz="800734">
              <a:spcBef>
                <a:spcPts val="5700"/>
              </a:spcBef>
              <a:defRPr sz="4600"/>
            </a:pPr>
            <a:r>
              <a:t>Rates of psychosis hospitalizations were observed among </a:t>
            </a:r>
            <a:r>
              <a:rPr b="1" u="sng"/>
              <a:t>all age groups</a:t>
            </a:r>
          </a:p>
          <a:p>
            <a:pPr marL="615950" indent="-615950" defTabSz="800734">
              <a:spcBef>
                <a:spcPts val="5700"/>
              </a:spcBef>
              <a:defRPr sz="4600"/>
            </a:pPr>
            <a:r>
              <a:t>Psychosis encounters with a cannabis diagnosis </a:t>
            </a:r>
            <a:r>
              <a:rPr b="1" u="sng"/>
              <a:t>increased significantly</a:t>
            </a:r>
            <a:r>
              <a:t> after legalization.</a:t>
            </a:r>
          </a:p>
        </p:txBody>
      </p:sp>
      <p:sp>
        <p:nvSpPr>
          <p:cNvPr id="282" name="https://www.cambridge.org/core/services/aop-cambridge-core/content/view/BDCA0F73CDD7AF150D6FDCF89D29DC7F/S0033291724000990a.pdf/age-dependent-association-of-cannabis-use-with-risk-of-psychotic-disorder.pdf"/>
          <p:cNvSpPr txBox="1"/>
          <p:nvPr/>
        </p:nvSpPr>
        <p:spPr>
          <a:xfrm>
            <a:off x="4982260" y="11746351"/>
            <a:ext cx="14419480" cy="630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6" tIns="91436" rIns="91436" bIns="91436">
            <a:spAutoFit/>
          </a:bodyPr>
          <a:lstStyle>
            <a:lvl1pPr defTabSz="1828800">
              <a:spcBef>
                <a:spcPts val="0"/>
              </a:spcBef>
              <a:defRPr sz="35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ea typeface="Calibri"/>
                <a:cs typeface="Calibri"/>
                <a:sym typeface="Calibri"/>
                <a:hlinkClick r:id="rId2"/>
              </a:defRPr>
            </a:lvl1pPr>
          </a:lstStyle>
          <a:p>
            <a:r>
              <a:rPr>
                <a:hlinkClick r:id="rId2"/>
              </a:rPr>
              <a:t>https://www.sciencedirect.com/science/article/abs/pii/S0376871625001723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Age-dependent association of cannabis use with risk of psychotic disord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spcBef>
                <a:spcPts val="2400"/>
              </a:spcBef>
              <a:defRPr sz="7200" b="1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Age-dependent association of cannabis use with risk of psychotic disorder</a:t>
            </a:r>
          </a:p>
        </p:txBody>
      </p:sp>
      <p:sp>
        <p:nvSpPr>
          <p:cNvPr id="285" name="May 2024; Psychological Medicine…"/>
          <p:cNvSpPr txBox="1">
            <a:spLocks noGrp="1"/>
          </p:cNvSpPr>
          <p:nvPr>
            <p:ph type="body" idx="1"/>
          </p:nvPr>
        </p:nvSpPr>
        <p:spPr>
          <a:xfrm>
            <a:off x="1689100" y="3217416"/>
            <a:ext cx="21005800" cy="7281168"/>
          </a:xfrm>
          <a:prstGeom prst="rect">
            <a:avLst/>
          </a:prstGeom>
        </p:spPr>
        <p:txBody>
          <a:bodyPr/>
          <a:lstStyle/>
          <a:p>
            <a:pPr marL="615950" indent="-615950" defTabSz="800734">
              <a:spcBef>
                <a:spcPts val="5700"/>
              </a:spcBef>
              <a:defRPr sz="4600"/>
            </a:pPr>
            <a:r>
              <a:t>May 2024; Psychological Medicine</a:t>
            </a:r>
          </a:p>
          <a:p>
            <a:pPr marL="615950" indent="-615950" defTabSz="800734">
              <a:spcBef>
                <a:spcPts val="5700"/>
              </a:spcBef>
              <a:defRPr sz="4600"/>
            </a:pPr>
            <a:r>
              <a:t>N = 11,363</a:t>
            </a:r>
          </a:p>
          <a:p>
            <a:pPr marL="615950" indent="-615950" defTabSz="800734">
              <a:spcBef>
                <a:spcPts val="5700"/>
              </a:spcBef>
              <a:defRPr sz="4600"/>
            </a:pPr>
            <a:r>
              <a:t>Adolescent/teen use has </a:t>
            </a:r>
            <a:r>
              <a:rPr b="1" u="sng"/>
              <a:t>11x risk of developing psychosis</a:t>
            </a:r>
          </a:p>
          <a:p>
            <a:pPr marL="615950" indent="-615950" defTabSz="800734">
              <a:spcBef>
                <a:spcPts val="5700"/>
              </a:spcBef>
              <a:defRPr sz="4600"/>
            </a:pPr>
            <a:r>
              <a:t>5 out of 6 teens with psychotic symptoms </a:t>
            </a:r>
            <a:r>
              <a:rPr b="1" u="sng"/>
              <a:t>used cannabis</a:t>
            </a:r>
          </a:p>
          <a:p>
            <a:pPr marL="615950" indent="-615950" defTabSz="800734">
              <a:spcBef>
                <a:spcPts val="5700"/>
              </a:spcBef>
              <a:defRPr sz="4600"/>
            </a:pPr>
            <a:r>
              <a:t>Strength of </a:t>
            </a:r>
            <a:r>
              <a:rPr b="1" u="sng"/>
              <a:t>association</a:t>
            </a:r>
            <a:r>
              <a:t> during adolescence was notably </a:t>
            </a:r>
            <a:r>
              <a:rPr b="1" u="sng"/>
              <a:t>greater than in previous studies</a:t>
            </a:r>
            <a:r>
              <a:t>, possibly reflecting the recent rise in </a:t>
            </a:r>
            <a:r>
              <a:rPr b="1" u="sng"/>
              <a:t>cannabis potency.</a:t>
            </a:r>
          </a:p>
        </p:txBody>
      </p:sp>
      <p:sp>
        <p:nvSpPr>
          <p:cNvPr id="286" name="https://www.cambridge.org/core/services/aop-cambridge-core/content/view/BDCA0F73CDD7AF150D6FDCF89D29DC7F/S0033291724000990a.pdf/age-dependent-association-of-cannabis-use-with-risk-of-psychotic-disorder.pdf"/>
          <p:cNvSpPr txBox="1"/>
          <p:nvPr/>
        </p:nvSpPr>
        <p:spPr>
          <a:xfrm>
            <a:off x="981151" y="11953654"/>
            <a:ext cx="22421700" cy="117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6" tIns="91436" rIns="91436" bIns="91436">
            <a:spAutoFit/>
          </a:bodyPr>
          <a:lstStyle>
            <a:lvl1pPr defTabSz="1828800">
              <a:spcBef>
                <a:spcPts val="0"/>
              </a:spcBef>
              <a:defRPr sz="35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ea typeface="Calibri"/>
                <a:cs typeface="Calibri"/>
                <a:sym typeface="Calibri"/>
                <a:hlinkClick r:id="rId2"/>
              </a:defRPr>
            </a:lvl1pPr>
          </a:lstStyle>
          <a:p>
            <a:r>
              <a:rPr>
                <a:hlinkClick r:id="rId2"/>
              </a:rPr>
              <a:t>https://www.cambridge.org/core/services/aop-cambridge-core/content/view/BDCA0F73CDD7AF150D6FDCF89D29DC7F/S0033291724000990a.pdf/age-dependent-association-of-cannabis-use-with-risk-of-psychotic-disorder.pdf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Cannabis Psychosi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457200">
              <a:defRPr b="1">
                <a:latin typeface="+mn-lt"/>
                <a:ea typeface="+mn-ea"/>
                <a:cs typeface="+mn-cs"/>
                <a:sym typeface="Helvetica Neue"/>
              </a:defRPr>
            </a:pPr>
            <a:r>
              <a:t>Cannabis Psychosis</a:t>
            </a:r>
          </a:p>
        </p:txBody>
      </p:sp>
      <p:sp>
        <p:nvSpPr>
          <p:cNvPr id="289" name="February 2025; JAMA Ope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February 2025; JAMA Open</a:t>
            </a:r>
          </a:p>
          <a:p>
            <a:r>
              <a:t>Changes in Incident Schizophrenia Diagnoses Associated With Cannabis Use Disorder </a:t>
            </a:r>
            <a:r>
              <a:rPr b="1" u="sng"/>
              <a:t>After</a:t>
            </a:r>
            <a:r>
              <a:t> Cannabis Legalization in </a:t>
            </a:r>
            <a:r>
              <a:rPr b="1" u="sng"/>
              <a:t>Canada</a:t>
            </a:r>
          </a:p>
          <a:p>
            <a:r>
              <a:t>The proportion of incident cases of </a:t>
            </a:r>
            <a:r>
              <a:rPr b="1" u="sng"/>
              <a:t>schizophrenia</a:t>
            </a:r>
            <a:r>
              <a:t> associated with </a:t>
            </a:r>
            <a:r>
              <a:rPr b="1" u="sng"/>
              <a:t>CUD</a:t>
            </a:r>
            <a:r>
              <a:t> almost </a:t>
            </a:r>
            <a:r>
              <a:rPr b="1" u="sng"/>
              <a:t>tripled</a:t>
            </a:r>
            <a:r>
              <a:t> during a period of substantial liberalization of cannabis policy</a:t>
            </a:r>
          </a:p>
        </p:txBody>
      </p:sp>
      <p:sp>
        <p:nvSpPr>
          <p:cNvPr id="290" name="https://pmc.ncbi.nlm.nih.gov/articles/PMC11795325/"/>
          <p:cNvSpPr txBox="1"/>
          <p:nvPr/>
        </p:nvSpPr>
        <p:spPr>
          <a:xfrm>
            <a:off x="6860857" y="12623672"/>
            <a:ext cx="10662286" cy="60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 Neue"/>
                <a:hlinkClick r:id="rId2"/>
              </a:defRPr>
            </a:lvl1pPr>
          </a:lstStyle>
          <a:p>
            <a:r>
              <a:rPr>
                <a:hlinkClick r:id="rId2"/>
              </a:rPr>
              <a:t>https://pmc.ncbi.nlm.nih.gov/articles/PMC11795325/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Cannabis Dosing?"/>
          <p:cNvSpPr txBox="1">
            <a:spLocks noGrp="1"/>
          </p:cNvSpPr>
          <p:nvPr>
            <p:ph type="title"/>
          </p:nvPr>
        </p:nvSpPr>
        <p:spPr>
          <a:xfrm>
            <a:off x="43201" y="-2"/>
            <a:ext cx="24384006" cy="2037390"/>
          </a:xfrm>
          <a:prstGeom prst="rect">
            <a:avLst/>
          </a:prstGeom>
        </p:spPr>
        <p:txBody>
          <a:bodyPr/>
          <a:lstStyle/>
          <a:p>
            <a:r>
              <a:t>Cannabis Dosing?</a:t>
            </a:r>
          </a:p>
        </p:txBody>
      </p:sp>
      <p:pic>
        <p:nvPicPr>
          <p:cNvPr id="293" name="image12.png" descr="image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2546" y="2115548"/>
            <a:ext cx="16949138" cy="9982315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http://www.thecannabist.co/2014/09/03/cannabist-q-a-marijuana-dosing-newbies-medical-marijuana-probation-restrictions-70s-strains/18308/"/>
          <p:cNvSpPr txBox="1"/>
          <p:nvPr/>
        </p:nvSpPr>
        <p:spPr>
          <a:xfrm>
            <a:off x="3624057" y="12416790"/>
            <a:ext cx="14988551" cy="930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6" tIns="71436" rIns="71436" bIns="71436" anchor="ctr">
            <a:spAutoFit/>
          </a:bodyPr>
          <a:lstStyle>
            <a:lvl1pPr defTabSz="821529">
              <a:spcBef>
                <a:spcPts val="0"/>
              </a:spcBef>
              <a:defRPr sz="2600">
                <a:solidFill>
                  <a:srgbClr val="0433FF"/>
                </a:solidFill>
                <a:effectLst>
                  <a:outerShdw blurRad="25400" dist="12700" dir="5400000" rotWithShape="0">
                    <a:srgbClr val="FFFFFF"/>
                  </a:outerShdw>
                </a:effectLst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http://www.thecannabist.co/2014/09/03/cannabist-q-a-marijuana-dosing-newbies-medical-marijuana-probation-restrictions-70s-strains/18308/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image13.jpeg" descr="image1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377" y="1516978"/>
            <a:ext cx="19953246" cy="9944445"/>
          </a:xfrm>
          <a:prstGeom prst="rect">
            <a:avLst/>
          </a:prstGeom>
          <a:ln w="12700">
            <a:miter lim="400000"/>
          </a:ln>
        </p:spPr>
      </p:pic>
      <p:sp>
        <p:nvSpPr>
          <p:cNvPr id="297" name="One ounce = one ounce in Colorado"/>
          <p:cNvSpPr txBox="1"/>
          <p:nvPr/>
        </p:nvSpPr>
        <p:spPr>
          <a:xfrm>
            <a:off x="6720065" y="11688265"/>
            <a:ext cx="10943869" cy="930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ctr" defTabSz="821529">
              <a:spcBef>
                <a:spcPts val="0"/>
              </a:spcBef>
              <a:defRPr sz="5200">
                <a:solidFill>
                  <a:srgbClr val="75DB3C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One ounce = one ounce in Colorado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https://www.drugs.com/drug-interactions/cannabidiol.html"/>
          <p:cNvSpPr txBox="1"/>
          <p:nvPr/>
        </p:nvSpPr>
        <p:spPr>
          <a:xfrm>
            <a:off x="5886822" y="11919732"/>
            <a:ext cx="12589178" cy="754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21917" tIns="121917" rIns="121917" bIns="121917">
            <a:spAutoFit/>
          </a:bodyPr>
          <a:lstStyle>
            <a:lvl1pPr defTabSz="2438400">
              <a:spcBef>
                <a:spcPts val="0"/>
              </a:spcBef>
              <a:defRPr sz="4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ea typeface="Calibri"/>
                <a:cs typeface="Calibri"/>
                <a:sym typeface="Calibri"/>
                <a:hlinkClick r:id="rId2"/>
              </a:defRPr>
            </a:lvl1pPr>
          </a:lstStyle>
          <a:p>
            <a:r>
              <a:rPr>
                <a:hlinkClick r:id="rId2"/>
              </a:rPr>
              <a:t>https://www.drugs.com/drug-interactions/cannabidiol.html</a:t>
            </a:r>
          </a:p>
        </p:txBody>
      </p:sp>
      <p:pic>
        <p:nvPicPr>
          <p:cNvPr id="300" name="Untitled.png" descr="Untit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06" y="4347417"/>
            <a:ext cx="24384005" cy="50211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110" y="1049418"/>
            <a:ext cx="19103780" cy="116171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https://marijuanahealthinfo.colorado.gov/health-data/poison-center-data"/>
          <p:cNvSpPr txBox="1"/>
          <p:nvPr/>
        </p:nvSpPr>
        <p:spPr>
          <a:xfrm>
            <a:off x="5306313" y="12888089"/>
            <a:ext cx="13771373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3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2"/>
              </a:rPr>
              <a:t>https://marijuanahealthinfo.colorado.gov/health-data/poison-center-data</a:t>
            </a:r>
          </a:p>
        </p:txBody>
      </p:sp>
      <p:pic>
        <p:nvPicPr>
          <p:cNvPr id="305" name="Untitled.png" descr="Untit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713" y="-16802"/>
            <a:ext cx="13748218" cy="127455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3DC3D2B8-A878-4B6E-9C23-8E63A3E1F445.png" descr="3DC3D2B8-A878-4B6E-9C23-8E63A3E1F4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454" y="-564717"/>
            <a:ext cx="21531092" cy="13453183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https://www.texomahidta.org/files/DDF/Texoma HIDTA Oklahoma Marijuana Report 2025.pdf"/>
          <p:cNvSpPr txBox="1"/>
          <p:nvPr/>
        </p:nvSpPr>
        <p:spPr>
          <a:xfrm>
            <a:off x="2723461" y="12819935"/>
            <a:ext cx="18937078" cy="60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https://www.texomahidta.org/files/DDF/Texoma HIDTA Oklahoma Marijuana Report 2025.pdf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THC Poisonings in Texas Have Tripled Since Hemp Legalization"/>
          <p:cNvSpPr txBox="1">
            <a:spLocks noGrp="1"/>
          </p:cNvSpPr>
          <p:nvPr>
            <p:ph type="title"/>
          </p:nvPr>
        </p:nvSpPr>
        <p:spPr>
          <a:xfrm>
            <a:off x="1689099" y="355599"/>
            <a:ext cx="21005802" cy="2286001"/>
          </a:xfrm>
          <a:prstGeom prst="rect">
            <a:avLst/>
          </a:prstGeom>
        </p:spPr>
        <p:txBody>
          <a:bodyPr/>
          <a:lstStyle>
            <a:lvl1pPr defTabSz="457200">
              <a:defRPr sz="6800">
                <a:solidFill>
                  <a:srgbClr val="33333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THC Poisonings in Texas Have Tripled Since Hemp Legalization</a:t>
            </a:r>
          </a:p>
        </p:txBody>
      </p:sp>
      <p:sp>
        <p:nvSpPr>
          <p:cNvPr id="311" name="https://healthdata.dshs.texas.gov/dashboard/drugs-and-alcohol/poison-center-calls/Cannabinoid-related-poison-center-calls"/>
          <p:cNvSpPr txBox="1"/>
          <p:nvPr/>
        </p:nvSpPr>
        <p:spPr>
          <a:xfrm>
            <a:off x="5590798" y="12553288"/>
            <a:ext cx="13202402" cy="105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 Neue"/>
                <a:hlinkClick r:id="rId2"/>
              </a:defRPr>
            </a:lvl1pPr>
          </a:lstStyle>
          <a:p>
            <a:pPr>
              <a:defRPr>
                <a:solidFill>
                  <a:srgbClr val="0433FF"/>
                </a:solidFill>
                <a:uFillTx/>
              </a:defRPr>
            </a:pPr>
            <a:r>
              <a:rPr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https://healthdata.dshs.texas.gov/dashboard/drugs-and-alcohol/poison-center-calls/Cannabinoid-related-poison-center-calls</a:t>
            </a:r>
          </a:p>
        </p:txBody>
      </p:sp>
      <p:sp>
        <p:nvSpPr>
          <p:cNvPr id="312" name="marijuana/THC poison-control calls climbing from 923 in 2019 to 2,592 in 2024…"/>
          <p:cNvSpPr txBox="1"/>
          <p:nvPr/>
        </p:nvSpPr>
        <p:spPr>
          <a:xfrm>
            <a:off x="3004207" y="10055442"/>
            <a:ext cx="18375584" cy="2298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600">
                <a:solidFill>
                  <a:srgbClr val="0C0C0C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marijuana/THC poison-control calls climbing from 923 in 2019 to 2,592 in 2024</a:t>
            </a:r>
          </a:p>
          <a:p>
            <a:pPr defTabSz="457200">
              <a:spcBef>
                <a:spcPts val="0"/>
              </a:spcBef>
              <a:defRPr sz="3600">
                <a:solidFill>
                  <a:srgbClr val="0C0C0C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Indicating a </a:t>
            </a:r>
            <a:r>
              <a:rPr b="1" u="sng"/>
              <a:t>300% increase in 5 years</a:t>
            </a:r>
          </a:p>
          <a:p>
            <a:pPr defTabSz="457200">
              <a:spcBef>
                <a:spcPts val="0"/>
              </a:spcBef>
              <a:defRPr sz="3600">
                <a:solidFill>
                  <a:srgbClr val="0C0C0C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 b="1" u="sng"/>
          </a:p>
          <a:p>
            <a:pPr defTabSz="457200">
              <a:spcBef>
                <a:spcPts val="0"/>
              </a:spcBef>
              <a:defRPr sz="3600">
                <a:solidFill>
                  <a:srgbClr val="0C0C0C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calls involving children five and under rose </a:t>
            </a:r>
            <a:r>
              <a:rPr b="1" u="sng"/>
              <a:t>495%</a:t>
            </a:r>
            <a:r>
              <a:t> from 2017 to 2022</a:t>
            </a:r>
          </a:p>
        </p:txBody>
      </p:sp>
      <p:pic>
        <p:nvPicPr>
          <p:cNvPr id="313" name="Untitled.png" descr="Untit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577" y="2668422"/>
            <a:ext cx="19382845" cy="73477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2026 SD Exposures.jpg" descr="2026 SD Exposur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469" y="223209"/>
            <a:ext cx="22789062" cy="132695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2026 SD Neglect.jpg" descr="2026 SD Neglec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395" y="-23100"/>
            <a:ext cx="19979210" cy="13762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https://www.azdhs.gov/documents/prevention/womens-childrens-health/reports-fact-sheets/child-fatality-review-annual-reports/cfr-annual-report-2024.pdf"/>
          <p:cNvSpPr txBox="1"/>
          <p:nvPr/>
        </p:nvSpPr>
        <p:spPr>
          <a:xfrm>
            <a:off x="900258" y="12185522"/>
            <a:ext cx="22583482" cy="1130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 Neue"/>
                <a:hlinkClick r:id="rId2"/>
              </a:defRPr>
            </a:lvl1pPr>
          </a:lstStyle>
          <a:p>
            <a:pPr>
              <a:defRPr>
                <a:solidFill>
                  <a:srgbClr val="0433FF"/>
                </a:solidFill>
                <a:uFillTx/>
              </a:defRPr>
            </a:pPr>
            <a:r>
              <a:rPr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https://www.azdhs.gov/documents/prevention/womens-childrens-health/reports-fact-sheets/child-fatality-review-annual-reports/cfr-annual-report-2024.pdf</a:t>
            </a:r>
          </a:p>
        </p:txBody>
      </p:sp>
      <p:pic>
        <p:nvPicPr>
          <p:cNvPr id="320" name="Untitled.png" descr="Untit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62" y="2080318"/>
            <a:ext cx="24402925" cy="95553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824" y="318296"/>
            <a:ext cx="19386352" cy="124757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https://cohealthviz.dphe.state.co.us/t/HealthInformaticsPublic/views/COVDRSSuicideDashboardSingleRaceandMultipleRace/Story1?:embed=y&amp;:iid=1&amp;:isGuestRedirectFromVizportal=y"/>
          <p:cNvSpPr txBox="1"/>
          <p:nvPr/>
        </p:nvSpPr>
        <p:spPr>
          <a:xfrm>
            <a:off x="515888" y="12273046"/>
            <a:ext cx="22313832" cy="1249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6" tIns="91436" rIns="91436" bIns="91436">
            <a:spAutoFit/>
          </a:bodyPr>
          <a:lstStyle>
            <a:lvl1pPr algn="ctr" defTabSz="2201330">
              <a:spcBef>
                <a:spcPts val="0"/>
              </a:spcBef>
              <a:defRPr sz="35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j-lt"/>
                <a:ea typeface="+mj-ea"/>
                <a:cs typeface="+mj-cs"/>
                <a:sym typeface="Helvetica"/>
                <a:hlinkClick r:id="rId2"/>
              </a:defRPr>
            </a:lvl1pPr>
          </a:lstStyle>
          <a:p>
            <a:r>
              <a:rPr>
                <a:hlinkClick r:id="rId2"/>
              </a:rPr>
              <a:t>https://cohealthviz.dphe.state.co.us/t/HealthInformaticsPublic/views/COVDRSSuicideDashboardAllYearsExcludesRace/Story1?:embed=y&amp;:iid=1&amp;:isGuestRedirectFromVizportal=y</a:t>
            </a:r>
          </a:p>
        </p:txBody>
      </p:sp>
      <p:pic>
        <p:nvPicPr>
          <p:cNvPr id="325" name="Untitled.png" descr="Untit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3456" y="1045030"/>
            <a:ext cx="17497089" cy="112656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2026 SD Suicide data.jpg" descr="2026 SD Suicide da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70" y="1581187"/>
            <a:ext cx="23931460" cy="105536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5E497895-CE09-4F59-BDA5-04161B7E28E4.png" descr="5E497895-CE09-4F59-BDA5-04161B7E28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145" y="0"/>
            <a:ext cx="18911709" cy="12515102"/>
          </a:xfrm>
          <a:prstGeom prst="rect">
            <a:avLst/>
          </a:prstGeom>
          <a:ln w="12700">
            <a:miter lim="400000"/>
          </a:ln>
        </p:spPr>
      </p:pic>
      <p:sp>
        <p:nvSpPr>
          <p:cNvPr id="330" name="https://drive.google.com/drive/u/0/folders/1K0jYw-3spzb6F3OTOw1JLupdMK4Z5mfH"/>
          <p:cNvSpPr txBox="1"/>
          <p:nvPr/>
        </p:nvSpPr>
        <p:spPr>
          <a:xfrm>
            <a:off x="4124365" y="12692174"/>
            <a:ext cx="15680150" cy="630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6" tIns="91436" rIns="91436" bIns="91436">
            <a:spAutoFit/>
          </a:bodyPr>
          <a:lstStyle>
            <a:lvl1pPr defTabSz="1828800">
              <a:spcBef>
                <a:spcPts val="0"/>
              </a:spcBef>
              <a:defRPr sz="35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ea typeface="Calibri"/>
                <a:cs typeface="Calibri"/>
                <a:sym typeface="Calibri"/>
                <a:hlinkClick r:id="rId3"/>
              </a:defRPr>
            </a:lvl1pPr>
          </a:lstStyle>
          <a:p>
            <a:r>
              <a:rPr>
                <a:hlinkClick r:id="rId3"/>
              </a:rPr>
              <a:t>https://drive.google.com/drive/u/0/folders/1K0jYw-3spzb6F3OTOw1JLupdMK4Z5mfH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2026 SD Advertising.jpg" descr="2026 SD Advertis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0323" y="-565974"/>
            <a:ext cx="14483353" cy="14130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https://www.ftc.gov/news-events/news/press-releases/2024/07/ftc-fda-send-second-set-cease-desist-letters-companies-selling-products-containing-delta-8-thc"/>
          <p:cNvSpPr txBox="1"/>
          <p:nvPr/>
        </p:nvSpPr>
        <p:spPr>
          <a:xfrm>
            <a:off x="122669" y="12674021"/>
            <a:ext cx="23801071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 Neue"/>
                <a:hlinkClick r:id="rId2"/>
              </a:defRPr>
            </a:lvl1pPr>
          </a:lstStyle>
          <a:p>
            <a:pPr>
              <a:defRPr>
                <a:solidFill>
                  <a:srgbClr val="0433FF"/>
                </a:solidFill>
                <a:uFillTx/>
              </a:defRPr>
            </a:pPr>
            <a:r>
              <a:rPr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https://www.ftc.gov/news-events/news/press-releases/2024/07/ftc-fda-send-second-set-cease-desist-letters-companies-selling-products-containing-delta-8-thc</a:t>
            </a:r>
          </a:p>
        </p:txBody>
      </p:sp>
      <p:pic>
        <p:nvPicPr>
          <p:cNvPr id="33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142" y="-594125"/>
            <a:ext cx="4122267" cy="132619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0549" y="-17546"/>
            <a:ext cx="4431490" cy="5673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0183" y="-23379"/>
            <a:ext cx="8606038" cy="697089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12457" y="6054194"/>
            <a:ext cx="9245822" cy="61668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39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9756" y="6054194"/>
            <a:ext cx="6166892" cy="61668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Exposure to cannabis advertising and its…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349500"/>
          </a:xfrm>
          <a:prstGeom prst="rect">
            <a:avLst/>
          </a:prstGeom>
        </p:spPr>
        <p:txBody>
          <a:bodyPr/>
          <a:lstStyle/>
          <a:p>
            <a:pPr defTabSz="457200">
              <a:spcBef>
                <a:spcPts val="800"/>
              </a:spcBef>
              <a:defRPr sz="5800" b="1">
                <a:solidFill>
                  <a:srgbClr val="1C1D1E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Exposure to cannabis advertising and its </a:t>
            </a:r>
          </a:p>
          <a:p>
            <a:pPr defTabSz="457200">
              <a:spcBef>
                <a:spcPts val="800"/>
              </a:spcBef>
              <a:defRPr sz="5800" b="1">
                <a:solidFill>
                  <a:srgbClr val="1C1D1E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association with cannabis use and intentions</a:t>
            </a:r>
          </a:p>
        </p:txBody>
      </p:sp>
      <p:sp>
        <p:nvSpPr>
          <p:cNvPr id="342" name="February 2026; Addictio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February 2026; Addiction</a:t>
            </a:r>
          </a:p>
          <a:p>
            <a:pPr>
              <a:defRPr b="1" u="sng"/>
            </a:pPr>
            <a:r>
              <a:t>General cannabis advertising</a:t>
            </a:r>
            <a:r>
              <a:rPr b="0" u="none"/>
              <a:t> (3 studies) exposure was statistically significantly associated with cannabis use </a:t>
            </a:r>
          </a:p>
          <a:p>
            <a:pPr>
              <a:defRPr b="1" u="sng"/>
            </a:pPr>
            <a:r>
              <a:t>Internet/social media advertising</a:t>
            </a:r>
            <a:r>
              <a:rPr b="0" u="none"/>
              <a:t> (5 studies) also showed a statistically significant association</a:t>
            </a:r>
          </a:p>
        </p:txBody>
      </p:sp>
      <p:sp>
        <p:nvSpPr>
          <p:cNvPr id="343" name="https://onlinelibrary.wiley.com/doi/10.1111/add.70310"/>
          <p:cNvSpPr txBox="1"/>
          <p:nvPr/>
        </p:nvSpPr>
        <p:spPr>
          <a:xfrm>
            <a:off x="7558278" y="12747145"/>
            <a:ext cx="926744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 Neue"/>
                <a:hlinkClick r:id="rId2"/>
              </a:defRPr>
            </a:lvl1pPr>
          </a:lstStyle>
          <a:p>
            <a:pPr>
              <a:defRPr>
                <a:solidFill>
                  <a:srgbClr val="0433FF"/>
                </a:solidFill>
                <a:uFillTx/>
              </a:defRPr>
            </a:pPr>
            <a:r>
              <a:rPr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https://onlinelibrary.wiley.com/doi/10.1111/add.70310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How Cannabis Advertising and Price-Based Sales Promotion Shape Early Use: A National Study of Adolescents and Young Adul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spcBef>
                <a:spcPts val="800"/>
              </a:spcBef>
              <a:defRPr sz="4500" b="1">
                <a:solidFill>
                  <a:srgbClr val="1C1D1E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How Cannabis Advertising and Price-Based Sales Promotion Shape Early Use: A National Study of Adolescents and Young Adults</a:t>
            </a:r>
          </a:p>
        </p:txBody>
      </p:sp>
      <p:sp>
        <p:nvSpPr>
          <p:cNvPr id="346" name="May 2026; T&amp;F Onli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May 2026; T&amp;F Online</a:t>
            </a:r>
          </a:p>
          <a:p>
            <a:r>
              <a:t>Exposure to </a:t>
            </a:r>
            <a:r>
              <a:rPr b="1" u="sng"/>
              <a:t>any advertising</a:t>
            </a:r>
            <a:r>
              <a:t> was positively associated with </a:t>
            </a:r>
            <a:r>
              <a:rPr b="1" u="sng"/>
              <a:t>initiation</a:t>
            </a:r>
          </a:p>
          <a:p>
            <a:r>
              <a:t>When exposure was measured by </a:t>
            </a:r>
            <a:r>
              <a:rPr b="1" u="sng"/>
              <a:t>number of advertising channels</a:t>
            </a:r>
            <a:r>
              <a:t>, exposure through one channel and three or more channels were significantly associated with </a:t>
            </a:r>
            <a:r>
              <a:rPr b="1" u="sng"/>
              <a:t>higher initiation risk</a:t>
            </a:r>
          </a:p>
        </p:txBody>
      </p:sp>
      <p:sp>
        <p:nvSpPr>
          <p:cNvPr id="347" name="https://www.tandfonline.com/doi/full/10.1080/10826084.2026.2670629"/>
          <p:cNvSpPr txBox="1"/>
          <p:nvPr/>
        </p:nvSpPr>
        <p:spPr>
          <a:xfrm>
            <a:off x="6100380" y="12747145"/>
            <a:ext cx="12183238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 Neue"/>
                <a:hlinkClick r:id="rId2"/>
              </a:defRPr>
            </a:lvl1pPr>
          </a:lstStyle>
          <a:p>
            <a:pPr>
              <a:defRPr>
                <a:solidFill>
                  <a:srgbClr val="0433FF"/>
                </a:solidFill>
                <a:uFillTx/>
              </a:defRPr>
            </a:pPr>
            <a:r>
              <a:rPr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https://www.tandfonline.com/doi/full/10.1080/10826084.2026.2670629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A Narrative Review of Research on Cannabis Advertising in the United Stat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spcBef>
                <a:spcPts val="800"/>
              </a:spcBef>
              <a:defRPr sz="5200" b="1">
                <a:solidFill>
                  <a:srgbClr val="1C1D1E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A Narrative Review of Research on Cannabis Advertising in the United States</a:t>
            </a:r>
          </a:p>
        </p:txBody>
      </p:sp>
      <p:sp>
        <p:nvSpPr>
          <p:cNvPr id="350" name="December 2025; Current Addiction Report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December 2025; Current Addiction Reports</a:t>
            </a:r>
          </a:p>
          <a:p>
            <a:r>
              <a:t>Cannabis marketing tactics may be </a:t>
            </a:r>
            <a:r>
              <a:rPr b="1" u="sng"/>
              <a:t>appealing to youth</a:t>
            </a:r>
            <a:r>
              <a:t> or mislead consumers via </a:t>
            </a:r>
            <a:r>
              <a:rPr b="1" u="sng"/>
              <a:t>unsubstantiated health claims</a:t>
            </a:r>
          </a:p>
          <a:p>
            <a:pPr>
              <a:defRPr b="1" u="sng"/>
            </a:pPr>
            <a:r>
              <a:t>Cannabis is marketed</a:t>
            </a:r>
            <a:r>
              <a:rPr b="0" u="none"/>
              <a:t> in a variety of ways, including via tactics (e.g., price promotions) found to be effective in </a:t>
            </a:r>
            <a:r>
              <a:t>increasing use of other</a:t>
            </a:r>
            <a:r>
              <a:rPr b="0" u="none"/>
              <a:t> commercial products (e.g., tobacco)</a:t>
            </a:r>
          </a:p>
          <a:p>
            <a:r>
              <a:t>Several studies have found associations between </a:t>
            </a:r>
            <a:r>
              <a:rPr b="1" u="sng"/>
              <a:t>exposure to cannabis marketing and cannabis use</a:t>
            </a:r>
          </a:p>
        </p:txBody>
      </p:sp>
      <p:sp>
        <p:nvSpPr>
          <p:cNvPr id="351" name="https://link.springer.com/article/10.1007/s40429-025-00703-1"/>
          <p:cNvSpPr txBox="1"/>
          <p:nvPr/>
        </p:nvSpPr>
        <p:spPr>
          <a:xfrm>
            <a:off x="6879907" y="12747145"/>
            <a:ext cx="10624186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 Neue"/>
                <a:hlinkClick r:id="rId2"/>
              </a:defRPr>
            </a:lvl1pPr>
          </a:lstStyle>
          <a:p>
            <a:pPr>
              <a:defRPr>
                <a:solidFill>
                  <a:srgbClr val="0433FF"/>
                </a:solidFill>
                <a:uFillTx/>
              </a:defRPr>
            </a:pPr>
            <a:r>
              <a:rPr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https://link.springer.com/article/10.1007/s40429-025-00703-1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Nondisordered Cannabis Use Among US Adolescen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spcBef>
                <a:spcPts val="1000"/>
              </a:spcBef>
              <a:defRPr sz="5600" b="1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Non-disordered Cannabis Use Among US Adolescents</a:t>
            </a:r>
          </a:p>
        </p:txBody>
      </p:sp>
      <p:sp>
        <p:nvSpPr>
          <p:cNvPr id="354" name="May 3, 2023; JAMA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30563" indent="-330563" defTabSz="1487543">
              <a:spcBef>
                <a:spcPts val="1400"/>
              </a:spcBef>
              <a:defRPr sz="5200"/>
            </a:pPr>
            <a:r>
              <a:t>May 3, 2023; JAMA</a:t>
            </a:r>
          </a:p>
          <a:p>
            <a:pPr marL="702449" lvl="1" indent="-330563" defTabSz="1487543">
              <a:spcBef>
                <a:spcPts val="1400"/>
              </a:spcBef>
              <a:defRPr sz="5200"/>
            </a:pPr>
            <a:r>
              <a:t>Nondisordered cannabis use in adolesents (non-CUD, subclinical)</a:t>
            </a:r>
          </a:p>
          <a:p>
            <a:pPr marL="702449" lvl="1" indent="-330563" defTabSz="1487543">
              <a:spcBef>
                <a:spcPts val="1400"/>
              </a:spcBef>
              <a:defRPr sz="5200"/>
            </a:pPr>
            <a:r>
              <a:t>Past-year NDCU was approximately </a:t>
            </a:r>
            <a:r>
              <a:rPr b="1" u="sng">
                <a:latin typeface="Calibri"/>
                <a:ea typeface="Calibri"/>
                <a:cs typeface="Calibri"/>
                <a:sym typeface="Calibri"/>
              </a:rPr>
              <a:t>4 times as prevalent</a:t>
            </a:r>
            <a:r>
              <a:t> as past-year CUD</a:t>
            </a:r>
          </a:p>
          <a:p>
            <a:pPr marL="812637" lvl="1" indent="-440751" defTabSz="1487543">
              <a:spcBef>
                <a:spcPts val="1400"/>
              </a:spcBef>
              <a:defRPr sz="5200"/>
            </a:pPr>
            <a:r>
              <a:t>Individuals with NDCU had approximately </a:t>
            </a:r>
            <a:r>
              <a:rPr b="1" u="sng">
                <a:latin typeface="Calibri"/>
                <a:ea typeface="Calibri"/>
                <a:cs typeface="Calibri"/>
                <a:sym typeface="Calibri"/>
              </a:rPr>
              <a:t>2 to 4 times greater odds of ALL adverse psychosocial events</a:t>
            </a:r>
            <a:r>
              <a:t> examined, including major depression, suicidal ideation, slower thoughts, difficulty concentrating, truancy, low grade point average, arrest, fighting, and aggression</a:t>
            </a:r>
            <a:br/>
            <a:endParaRPr/>
          </a:p>
        </p:txBody>
      </p:sp>
      <p:sp>
        <p:nvSpPr>
          <p:cNvPr id="355" name="https://jamanetwork.com/journals/jamanetworkopen/fullarticle/2804450"/>
          <p:cNvSpPr txBox="1"/>
          <p:nvPr/>
        </p:nvSpPr>
        <p:spPr>
          <a:xfrm>
            <a:off x="5204404" y="12654185"/>
            <a:ext cx="1397519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35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j-lt"/>
                <a:ea typeface="+mj-ea"/>
                <a:cs typeface="+mj-cs"/>
                <a:sym typeface="Helvetica"/>
                <a:hlinkClick r:id="rId2"/>
              </a:defRPr>
            </a:lvl1pPr>
          </a:lstStyle>
          <a:p>
            <a:r>
              <a:rPr>
                <a:hlinkClick r:id="rId2"/>
              </a:rPr>
              <a:t>https://jamanetwork.com/journals/jamanetworkopen/fullarticle/2804450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2026 SD MJ Sources.jpg" descr="2026 SD MJ Sourc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689" y="-175459"/>
            <a:ext cx="19904623" cy="139360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2026 SD Peds Poisonings.jpg" descr="2026 SD Peds Poisoning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046" y="298435"/>
            <a:ext cx="18875909" cy="133607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2026 SD Poisonings.jpg" descr="2026 SD Poisoning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697" y="-254733"/>
            <a:ext cx="22696606" cy="137766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2026 SD Youth Poisonings.jpg" descr="2026 SD Youth Poisoning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330" y="-326276"/>
            <a:ext cx="22227340" cy="136181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2026 SD Driving 3.jpg" descr="2026 SD Driving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4" y="1111418"/>
            <a:ext cx="23794712" cy="114931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2026 SD Driving 2.jpg" descr="2026 SD Driving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486" y="168551"/>
            <a:ext cx="21173029" cy="133788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2026 SD Driving.jpg" descr="2026 SD Driv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025" y="171149"/>
            <a:ext cx="22691950" cy="133737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2026 SD Youth Use.jpg" descr="2026 SD Youth U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155" y="80173"/>
            <a:ext cx="22115689" cy="134365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2026 SD ER .jpg" descr="2026 SD ER 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231" y="-166948"/>
            <a:ext cx="20087539" cy="137909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Violence and Crim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Violence and Crime</a:t>
            </a: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2026 SD Homicide Data.jpg" descr="2026 SD Homicide Da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86" y="1709410"/>
            <a:ext cx="23354427" cy="102971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2026 SD Revenue.jpg" descr="2026 SD Reven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138" y="-46234"/>
            <a:ext cx="22619725" cy="134970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Therapeutic Use of Cannabis and Cannabinoids"/>
          <p:cNvSpPr txBox="1">
            <a:spLocks noGrp="1"/>
          </p:cNvSpPr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spcBef>
                <a:spcPts val="900"/>
              </a:spcBef>
              <a:defRPr sz="6600" b="1">
                <a:solidFill>
                  <a:srgbClr val="33333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Therapeutic Use of Cannabis and Cannabinoids</a:t>
            </a:r>
          </a:p>
        </p:txBody>
      </p:sp>
      <p:sp>
        <p:nvSpPr>
          <p:cNvPr id="382" name="November 2025, JAMA…"/>
          <p:cNvSpPr txBox="1">
            <a:spLocks noGrp="1"/>
          </p:cNvSpPr>
          <p:nvPr>
            <p:ph type="body" idx="1"/>
          </p:nvPr>
        </p:nvSpPr>
        <p:spPr>
          <a:xfrm>
            <a:off x="1676400" y="3560514"/>
            <a:ext cx="21031200" cy="6594972"/>
          </a:xfrm>
          <a:prstGeom prst="rect">
            <a:avLst/>
          </a:prstGeom>
        </p:spPr>
        <p:txBody>
          <a:bodyPr/>
          <a:lstStyle/>
          <a:p>
            <a:r>
              <a:t>November 2025, JAMA</a:t>
            </a:r>
          </a:p>
          <a:p>
            <a:r>
              <a:t>Conditions for which cannabinoids have </a:t>
            </a:r>
            <a:r>
              <a:rPr b="1" u="sng"/>
              <a:t>approval from the US Food and Drug Administration</a:t>
            </a:r>
            <a:r>
              <a:t> include </a:t>
            </a:r>
          </a:p>
          <a:p>
            <a:pPr marL="1371600" lvl="2" indent="-457200"/>
            <a:r>
              <a:t>HIV/AIDS–related anorexia</a:t>
            </a:r>
          </a:p>
          <a:p>
            <a:pPr marL="1371600" lvl="2" indent="-457200"/>
            <a:r>
              <a:t>chemotherapy-induced nausea and vomiting</a:t>
            </a:r>
          </a:p>
          <a:p>
            <a:pPr marL="1371600" lvl="2" indent="-457200"/>
            <a:r>
              <a:t>certain pediatric seizure disorders.</a:t>
            </a:r>
          </a:p>
        </p:txBody>
      </p:sp>
      <p:sp>
        <p:nvSpPr>
          <p:cNvPr id="383" name="https://jamanetwork.com/journals/jama/article-abstract/2842072"/>
          <p:cNvSpPr txBox="1"/>
          <p:nvPr/>
        </p:nvSpPr>
        <p:spPr>
          <a:xfrm>
            <a:off x="6637779" y="12883133"/>
            <a:ext cx="1110843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 Neue"/>
                <a:hlinkClick r:id="rId2"/>
              </a:defRPr>
            </a:lvl1pPr>
          </a:lstStyle>
          <a:p>
            <a:r>
              <a:rPr>
                <a:hlinkClick r:id="rId2"/>
              </a:rPr>
              <a:t>https://jamanetwork.com/journals/jama/article-abstract/2842072</a:t>
            </a:r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Therapeutic Use of Cannabis and Cannabinoids"/>
          <p:cNvSpPr txBox="1">
            <a:spLocks noGrp="1"/>
          </p:cNvSpPr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spcBef>
                <a:spcPts val="900"/>
              </a:spcBef>
              <a:defRPr sz="6600" b="1">
                <a:solidFill>
                  <a:srgbClr val="33333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Therapeutic Use of Cannabis and Cannabinoids</a:t>
            </a:r>
          </a:p>
        </p:txBody>
      </p:sp>
      <p:sp>
        <p:nvSpPr>
          <p:cNvPr id="386" name="Evidence-based guidelines do not recommend the use of inhaled or high-potency cannabis (≥10% or 10 mg Δ9-tetrahydrocannabinol) for medical purposes…"/>
          <p:cNvSpPr txBox="1">
            <a:spLocks noGrp="1"/>
          </p:cNvSpPr>
          <p:nvPr>
            <p:ph type="body" idx="1"/>
          </p:nvPr>
        </p:nvSpPr>
        <p:spPr>
          <a:xfrm>
            <a:off x="1676400" y="3560514"/>
            <a:ext cx="21031200" cy="6594972"/>
          </a:xfrm>
          <a:prstGeom prst="rect">
            <a:avLst/>
          </a:prstGeom>
        </p:spPr>
        <p:txBody>
          <a:bodyPr/>
          <a:lstStyle/>
          <a:p>
            <a:pPr marL="429768" indent="-429768" defTabSz="1719072">
              <a:spcBef>
                <a:spcPts val="1800"/>
              </a:spcBef>
              <a:defRPr sz="5200"/>
            </a:pPr>
            <a:r>
              <a:t>Evidence-based guidelines do not recommend the use of inhaled or high-potency cannabis (</a:t>
            </a:r>
            <a:r>
              <a:rPr b="1" u="sng"/>
              <a:t>≥10% or 10 mg</a:t>
            </a:r>
            <a:r>
              <a:t> Δ9-tetrahydrocannabinol) for medical purposes</a:t>
            </a:r>
          </a:p>
          <a:p>
            <a:pPr marL="429768" indent="-429768" defTabSz="1719072">
              <a:spcBef>
                <a:spcPts val="1800"/>
              </a:spcBef>
              <a:defRPr sz="5200" b="1" u="sng"/>
            </a:pPr>
            <a:r>
              <a:t>High-potency</a:t>
            </a:r>
            <a:r>
              <a:rPr b="0" u="none"/>
              <a:t> cannabis compared with low-potency cannabis use is associated with increased risk of </a:t>
            </a:r>
            <a:r>
              <a:t>psychotic symptoms</a:t>
            </a:r>
            <a:r>
              <a:rPr b="0" u="none"/>
              <a:t> and generalized </a:t>
            </a:r>
            <a:r>
              <a:t>anxiety disorder</a:t>
            </a:r>
          </a:p>
          <a:p>
            <a:pPr marL="429768" indent="-429768" defTabSz="1719072">
              <a:spcBef>
                <a:spcPts val="1800"/>
              </a:spcBef>
              <a:defRPr sz="5200" b="1" u="sng"/>
            </a:pPr>
            <a:r>
              <a:t>29%</a:t>
            </a:r>
            <a:r>
              <a:rPr b="0" u="none"/>
              <a:t> of individuals who used cannabis for medical purposes met criteria for </a:t>
            </a:r>
            <a:r>
              <a:t>cannabis use disorder</a:t>
            </a:r>
          </a:p>
        </p:txBody>
      </p:sp>
      <p:sp>
        <p:nvSpPr>
          <p:cNvPr id="387" name="https://jamanetwork.com/journals/jama/article-abstract/2842072"/>
          <p:cNvSpPr txBox="1"/>
          <p:nvPr/>
        </p:nvSpPr>
        <p:spPr>
          <a:xfrm>
            <a:off x="6637779" y="12883133"/>
            <a:ext cx="1110843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 Neue"/>
                <a:hlinkClick r:id="rId2"/>
              </a:defRPr>
            </a:lvl1pPr>
          </a:lstStyle>
          <a:p>
            <a:r>
              <a:rPr>
                <a:hlinkClick r:id="rId2"/>
              </a:rPr>
              <a:t>https://jamanetwork.com/journals/jama/article-abstract/2842072</a:t>
            </a:r>
          </a:p>
        </p:txBody>
      </p: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Therapeutic Use of Cannabis and Cannabinoids"/>
          <p:cNvSpPr txBox="1">
            <a:spLocks noGrp="1"/>
          </p:cNvSpPr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spcBef>
                <a:spcPts val="900"/>
              </a:spcBef>
              <a:defRPr sz="6600" b="1">
                <a:solidFill>
                  <a:srgbClr val="33333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Therapeutic Use of Cannabis and Cannabinoids</a:t>
            </a:r>
          </a:p>
        </p:txBody>
      </p:sp>
      <p:sp>
        <p:nvSpPr>
          <p:cNvPr id="390" name="Daily inhaled cannabis use compared with non-daily use was associated with an increased risk of coronary heart disease, myocardial infarction, and stroke.…"/>
          <p:cNvSpPr txBox="1">
            <a:spLocks noGrp="1"/>
          </p:cNvSpPr>
          <p:nvPr>
            <p:ph type="body" sz="half" idx="1"/>
          </p:nvPr>
        </p:nvSpPr>
        <p:spPr>
          <a:xfrm>
            <a:off x="1676400" y="3683188"/>
            <a:ext cx="21031200" cy="6349625"/>
          </a:xfrm>
          <a:prstGeom prst="rect">
            <a:avLst/>
          </a:prstGeom>
        </p:spPr>
        <p:txBody>
          <a:bodyPr/>
          <a:lstStyle/>
          <a:p>
            <a:r>
              <a:t>Daily inhaled cannabis use compared with non-daily use was associated with an increased risk of </a:t>
            </a:r>
            <a:r>
              <a:rPr b="1" u="sng"/>
              <a:t>coronary heart disease</a:t>
            </a:r>
            <a:r>
              <a:t>, </a:t>
            </a:r>
            <a:r>
              <a:rPr b="1" u="sng"/>
              <a:t>myocardial infarction</a:t>
            </a:r>
            <a:r>
              <a:t>, and </a:t>
            </a:r>
            <a:r>
              <a:rPr b="1" u="sng"/>
              <a:t>stroke</a:t>
            </a:r>
            <a:r>
              <a:t>.</a:t>
            </a:r>
          </a:p>
          <a:p>
            <a:r>
              <a:t>Evidence from randomized clinical trials </a:t>
            </a:r>
            <a:r>
              <a:rPr b="1" u="sng"/>
              <a:t>does not support</a:t>
            </a:r>
            <a:r>
              <a:t> the use of cannabis or cannabinoids for most conditions for which it is promoted, such as acute </a:t>
            </a:r>
            <a:r>
              <a:rPr b="1" u="sng"/>
              <a:t>pain and insomnia.</a:t>
            </a:r>
          </a:p>
        </p:txBody>
      </p:sp>
      <p:sp>
        <p:nvSpPr>
          <p:cNvPr id="391" name="https://jamanetwork.com/journals/jama/article-abstract/2842072"/>
          <p:cNvSpPr txBox="1"/>
          <p:nvPr/>
        </p:nvSpPr>
        <p:spPr>
          <a:xfrm>
            <a:off x="6637779" y="12883133"/>
            <a:ext cx="1110843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 Neue"/>
                <a:hlinkClick r:id="rId2"/>
              </a:defRPr>
            </a:lvl1pPr>
          </a:lstStyle>
          <a:p>
            <a:r>
              <a:rPr>
                <a:hlinkClick r:id="rId2"/>
              </a:rPr>
              <a:t>https://jamanetwork.com/journals/jama/article-abstract/2842072</a:t>
            </a:r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Cannabis education: how providers and…"/>
          <p:cNvSpPr txBox="1">
            <a:spLocks noGrp="1"/>
          </p:cNvSpPr>
          <p:nvPr>
            <p:ph type="title"/>
          </p:nvPr>
        </p:nvSpPr>
        <p:spPr>
          <a:xfrm>
            <a:off x="19348" y="29025"/>
            <a:ext cx="24364654" cy="2286006"/>
          </a:xfrm>
          <a:prstGeom prst="rect">
            <a:avLst/>
          </a:prstGeom>
        </p:spPr>
        <p:txBody>
          <a:bodyPr/>
          <a:lstStyle/>
          <a:p>
            <a:pPr defTabSz="1024124">
              <a:defRPr sz="68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Cannabis education: how providers and </a:t>
            </a:r>
          </a:p>
          <a:p>
            <a:pPr defTabSz="1024124">
              <a:defRPr sz="68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patients can engage in discussion</a:t>
            </a:r>
          </a:p>
        </p:txBody>
      </p:sp>
      <p:sp>
        <p:nvSpPr>
          <p:cNvPr id="394" name="June 2023; Journal of Legal Medicine…"/>
          <p:cNvSpPr txBox="1">
            <a:spLocks noGrp="1"/>
          </p:cNvSpPr>
          <p:nvPr>
            <p:ph type="body" sz="half" idx="1"/>
          </p:nvPr>
        </p:nvSpPr>
        <p:spPr>
          <a:xfrm>
            <a:off x="1219199" y="4777615"/>
            <a:ext cx="21945602" cy="5329724"/>
          </a:xfrm>
          <a:prstGeom prst="rect">
            <a:avLst/>
          </a:prstGeom>
        </p:spPr>
        <p:txBody>
          <a:bodyPr/>
          <a:lstStyle/>
          <a:p>
            <a:pPr marL="649702" indent="-649702" defTabSz="1755648">
              <a:spcBef>
                <a:spcPts val="1600"/>
              </a:spcBef>
              <a:defRPr sz="5000" b="0"/>
            </a:pPr>
            <a:r>
              <a:t>June 2023; Journal of Legal Medicine </a:t>
            </a:r>
          </a:p>
          <a:p>
            <a:pPr marL="649702" indent="-649702" defTabSz="1755648">
              <a:spcBef>
                <a:spcPts val="1600"/>
              </a:spcBef>
              <a:defRPr sz="5000" u="sng"/>
            </a:pPr>
            <a:r>
              <a:t>Drug interactions</a:t>
            </a:r>
            <a:r>
              <a:rPr b="0" u="none"/>
              <a:t>: recommend a discussion with the patient and pharmacist due to the </a:t>
            </a:r>
            <a:r>
              <a:t>hundreds of known drug interactions</a:t>
            </a:r>
            <a:r>
              <a:rPr b="0" u="none"/>
              <a:t>, some of which can be life-threatening. </a:t>
            </a:r>
            <a:endParaRPr b="0"/>
          </a:p>
          <a:p>
            <a:pPr marL="649702" indent="-649702" defTabSz="1755648">
              <a:spcBef>
                <a:spcPts val="1600"/>
              </a:spcBef>
              <a:defRPr sz="5000" b="0"/>
            </a:pPr>
            <a:r>
              <a:t>Cannabinoids are metabolized via the </a:t>
            </a:r>
            <a:r>
              <a:rPr b="1" u="sng"/>
              <a:t>liver’s cytochrome pathways</a:t>
            </a:r>
            <a:r>
              <a:t> which could have significant adverse health consequences due to drug-drug interactions</a:t>
            </a:r>
          </a:p>
        </p:txBody>
      </p:sp>
      <p:sp>
        <p:nvSpPr>
          <p:cNvPr id="395" name="https://link.springer.com/article/10.1007/s00414-023-03041-x"/>
          <p:cNvSpPr txBox="1"/>
          <p:nvPr/>
        </p:nvSpPr>
        <p:spPr>
          <a:xfrm>
            <a:off x="5625383" y="12552998"/>
            <a:ext cx="13112060" cy="754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21917" tIns="121917" rIns="121917" bIns="121917">
            <a:spAutoFit/>
          </a:bodyPr>
          <a:lstStyle>
            <a:lvl1pPr defTabSz="2438400">
              <a:spcBef>
                <a:spcPts val="0"/>
              </a:spcBef>
              <a:defRPr sz="4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ea typeface="Calibri"/>
                <a:cs typeface="Calibri"/>
                <a:sym typeface="Calibri"/>
                <a:hlinkClick r:id="rId2"/>
              </a:defRPr>
            </a:lvl1pPr>
          </a:lstStyle>
          <a:p>
            <a:r>
              <a:rPr>
                <a:hlinkClick r:id="rId2"/>
              </a:rPr>
              <a:t>https://link.springer.com/article/10.1007/s00414-023-03041-x</a:t>
            </a:r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Action Pla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457200"/>
            <a:r>
              <a:t>Action Plan</a:t>
            </a:r>
          </a:p>
        </p:txBody>
      </p:sp>
      <p:sp>
        <p:nvSpPr>
          <p:cNvPr id="398" name="Monitor public health impacts and publish regularly to public, including health care utilization and cost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22300" indent="-622300" defTabSz="808990">
              <a:spcBef>
                <a:spcPts val="5700"/>
              </a:spcBef>
              <a:defRPr sz="4700"/>
            </a:pPr>
            <a:r>
              <a:t>Monitor public health impacts and publish regularly to public, including health care utilization and costs</a:t>
            </a:r>
          </a:p>
          <a:p>
            <a:pPr marL="622300" indent="-622300" defTabSz="808990">
              <a:spcBef>
                <a:spcPts val="5700"/>
              </a:spcBef>
              <a:defRPr sz="4700"/>
            </a:pPr>
            <a:r>
              <a:t>Consumer registration (name, number, email) at dispensary in event of recall</a:t>
            </a:r>
          </a:p>
          <a:p>
            <a:pPr marL="622300" indent="-622300" defTabSz="808990">
              <a:spcBef>
                <a:spcPts val="5700"/>
              </a:spcBef>
              <a:defRPr sz="4700"/>
            </a:pPr>
            <a:r>
              <a:t>PDMP-like program to monitor patient and providers (pill mills)</a:t>
            </a:r>
          </a:p>
          <a:p>
            <a:pPr marL="622300" indent="-622300" defTabSz="808990">
              <a:spcBef>
                <a:spcPts val="5700"/>
              </a:spcBef>
              <a:defRPr sz="4700"/>
            </a:pPr>
            <a:r>
              <a:t>Massive education campaign beginning in elementary school</a:t>
            </a:r>
          </a:p>
          <a:p>
            <a:pPr marL="622300" indent="-622300" defTabSz="808990">
              <a:spcBef>
                <a:spcPts val="5700"/>
              </a:spcBef>
              <a:defRPr sz="4700"/>
            </a:pPr>
            <a:r>
              <a:t>Delay onset of use until 25 or later</a:t>
            </a:r>
          </a:p>
          <a:p>
            <a:pPr marL="622300" indent="-622300" defTabSz="808990">
              <a:spcBef>
                <a:spcPts val="5700"/>
              </a:spcBef>
              <a:defRPr sz="4700"/>
            </a:pPr>
            <a:r>
              <a:t>Restrict potency to 10%</a:t>
            </a:r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Action Pla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457200"/>
            <a:r>
              <a:t>Action Plan</a:t>
            </a:r>
          </a:p>
        </p:txBody>
      </p:sp>
      <p:sp>
        <p:nvSpPr>
          <p:cNvPr id="401" name="Track child fatality/neglect data and publish publicly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Track child fatality/neglect data and publish publicly</a:t>
            </a:r>
          </a:p>
          <a:p>
            <a:r>
              <a:t>Monitor driving fatality data</a:t>
            </a:r>
          </a:p>
          <a:p>
            <a:r>
              <a:t>Gather in utero substance exposure data </a:t>
            </a:r>
          </a:p>
          <a:p>
            <a:r>
              <a:t>Drug test mandates on violent crime</a:t>
            </a:r>
          </a:p>
          <a:p>
            <a:r>
              <a:t>Restrict advertising to youth</a:t>
            </a:r>
          </a:p>
          <a:p>
            <a:r>
              <a:t>Eliminate home grows:  no state revenue, breeding ground for illegal activity </a:t>
            </a:r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Action Pla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 indent="457200"/>
            <a:r>
              <a:t>Action Plan</a:t>
            </a:r>
          </a:p>
        </p:txBody>
      </p:sp>
      <p:sp>
        <p:nvSpPr>
          <p:cNvPr id="404" name="Discourage use during pregnancy/lactatio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Discourage use during pregnancy/lactation</a:t>
            </a:r>
          </a:p>
          <a:p>
            <a:r>
              <a:t>Discourage smoking/vaping (EVALI)</a:t>
            </a:r>
          </a:p>
          <a:p>
            <a:r>
              <a:t>Drug test mandates on all suicide, particularly youth</a:t>
            </a:r>
          </a:p>
          <a:p>
            <a:r>
              <a:t>Money for law enforcement</a:t>
            </a:r>
          </a:p>
          <a:p>
            <a:r>
              <a:t>Warning labels/dosing guidelines</a:t>
            </a:r>
          </a:p>
          <a:p>
            <a:r>
              <a:t>Bonafide doctor-patient relationships/medical records</a:t>
            </a:r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DA8DAAC2-9AF7-473F-8133-438D16C3CF41_1_105_c.jpeg" descr="DA8DAAC2-9AF7-473F-8133-438D16C3CF41_1_105_c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88" y="-17913"/>
            <a:ext cx="18264224" cy="137160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1459</Words>
  <Application>Microsoft Office PowerPoint</Application>
  <PresentationFormat>Custom</PresentationFormat>
  <Paragraphs>122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5" baseType="lpstr">
      <vt:lpstr>Arial</vt:lpstr>
      <vt:lpstr>Calibri</vt:lpstr>
      <vt:lpstr>Calibri Light</vt:lpstr>
      <vt:lpstr>Helvetica Light</vt:lpstr>
      <vt:lpstr>Helvetica Neue</vt:lpstr>
      <vt:lpstr>Helvetica Neue Light</vt:lpstr>
      <vt:lpstr>Helvetica Neue Medium</vt:lpstr>
      <vt:lpstr>White</vt:lpstr>
      <vt:lpstr>2026 South Dakota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Medical Marijuana CO</vt:lpstr>
      <vt:lpstr>PowerPoint Presentation</vt:lpstr>
      <vt:lpstr>Ten doctors have prescribed half of all cannabis drugs: UK</vt:lpstr>
      <vt:lpstr>PowerPoint Presentation</vt:lpstr>
      <vt:lpstr>PowerPoint Presentation</vt:lpstr>
      <vt:lpstr>PowerPoint Presentation</vt:lpstr>
      <vt:lpstr>Potency/Product Integrity</vt:lpstr>
      <vt:lpstr>High-Concentration Delta-9-Tetrahydrocannabinol Cannabis Products and Mental Health Outcomes: A Systematic Review</vt:lpstr>
      <vt:lpstr>Changes in psychosis-related emergency department and hospitalization rates among youth following cannabis legalization in Colorado</vt:lpstr>
      <vt:lpstr>Age-dependent association of cannabis use with risk of psychotic disorder</vt:lpstr>
      <vt:lpstr>Cannabis Psychosis</vt:lpstr>
      <vt:lpstr>Cannabis Dosing?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THC Poisonings in Texas Have Tripled Since Hemp Legalization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Exposure to cannabis advertising and its  association with cannabis use and intentions</vt:lpstr>
      <vt:lpstr>How Cannabis Advertising and Price-Based Sales Promotion Shape Early Use: A National Study of Adolescents and Young Adults</vt:lpstr>
      <vt:lpstr>A Narrative Review of Research on Cannabis Advertising in the United States</vt:lpstr>
      <vt:lpstr>Non-disordered Cannabis Use Among US Adolescents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Violence and Crime</vt:lpstr>
      <vt:lpstr>PowerPoint Presentation</vt:lpstr>
      <vt:lpstr>PowerPoint Presentation</vt:lpstr>
      <vt:lpstr>Therapeutic Use of Cannabis and Cannabinoids</vt:lpstr>
      <vt:lpstr>Therapeutic Use of Cannabis and Cannabinoids</vt:lpstr>
      <vt:lpstr>Therapeutic Use of Cannabis and Cannabinoids</vt:lpstr>
      <vt:lpstr>Cannabis education: how providers and  patients can engage in discussion</vt:lpstr>
      <vt:lpstr>Action Plan</vt:lpstr>
      <vt:lpstr>Action Plan</vt:lpstr>
      <vt:lpstr>Action Plan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Ben Vukovich</dc:creator>
  <cp:lastModifiedBy>Ben Vukovich</cp:lastModifiedBy>
  <cp:revision>1</cp:revision>
  <dcterms:modified xsi:type="dcterms:W3CDTF">2026-10-13T18:31:43Z</dcterms:modified>
</cp:coreProperties>
</file>