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1104" r:id="rId2"/>
    <p:sldId id="1212" r:id="rId3"/>
    <p:sldId id="1211" r:id="rId4"/>
    <p:sldId id="1193" r:id="rId5"/>
    <p:sldId id="1011" r:id="rId6"/>
    <p:sldId id="1012" r:id="rId7"/>
    <p:sldId id="270" r:id="rId8"/>
    <p:sldId id="1014" r:id="rId9"/>
    <p:sldId id="1214" r:id="rId10"/>
    <p:sldId id="509" r:id="rId11"/>
    <p:sldId id="1215" r:id="rId12"/>
    <p:sldId id="511" r:id="rId13"/>
    <p:sldId id="508" r:id="rId14"/>
    <p:sldId id="1210" r:id="rId15"/>
    <p:sldId id="1046" r:id="rId16"/>
    <p:sldId id="1219" r:id="rId17"/>
    <p:sldId id="1148" r:id="rId18"/>
    <p:sldId id="1220" r:id="rId19"/>
    <p:sldId id="1216" r:id="rId20"/>
    <p:sldId id="1217" r:id="rId21"/>
    <p:sldId id="1022" r:id="rId22"/>
    <p:sldId id="1218" r:id="rId23"/>
    <p:sldId id="1209" r:id="rId24"/>
    <p:sldId id="1176" r:id="rId25"/>
    <p:sldId id="1160" r:id="rId26"/>
    <p:sldId id="1177" r:id="rId27"/>
    <p:sldId id="1221" r:id="rId28"/>
    <p:sldId id="415" r:id="rId29"/>
    <p:sldId id="1273" r:id="rId30"/>
    <p:sldId id="119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29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3" d="100"/>
          <a:sy n="63" d="100"/>
        </p:scale>
        <p:origin x="2700"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13F8CD-ED59-4FE3-A9EE-84E6308EAC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6DCA57A-5279-4705-AA00-078517BAA2B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780382-6A11-490B-BD9D-E7553D8B29E6}" type="datetimeFigureOut">
              <a:rPr lang="en-US" smtClean="0"/>
              <a:t>10/20/2025</a:t>
            </a:fld>
            <a:endParaRPr lang="en-US"/>
          </a:p>
        </p:txBody>
      </p:sp>
      <p:sp>
        <p:nvSpPr>
          <p:cNvPr id="4" name="Footer Placeholder 3">
            <a:extLst>
              <a:ext uri="{FF2B5EF4-FFF2-40B4-BE49-F238E27FC236}">
                <a16:creationId xmlns:a16="http://schemas.microsoft.com/office/drawing/2014/main" id="{08D6C977-2DA3-4648-AD56-B7C3C96D6C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CB3E45D-DE9A-49E2-AD3E-AACD01B4C2C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5A1448-5650-4B4A-B614-EEB361961C7A}" type="slidenum">
              <a:rPr lang="en-US" smtClean="0"/>
              <a:t>‹#›</a:t>
            </a:fld>
            <a:endParaRPr lang="en-US"/>
          </a:p>
        </p:txBody>
      </p:sp>
    </p:spTree>
    <p:extLst>
      <p:ext uri="{BB962C8B-B14F-4D97-AF65-F5344CB8AC3E}">
        <p14:creationId xmlns:p14="http://schemas.microsoft.com/office/powerpoint/2010/main" val="2153457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2BB607-D434-44D4-BAAB-4372FDFD221F}" type="datetimeFigureOut">
              <a:rPr lang="en-US" smtClean="0"/>
              <a:t>10/18/2025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FAF029-519A-4DA5-8D74-70AAC626E372}" type="slidenum">
              <a:rPr lang="en-US" smtClean="0"/>
              <a:t>‹#›</a:t>
            </a:fld>
            <a:endParaRPr lang="en-US"/>
          </a:p>
        </p:txBody>
      </p:sp>
    </p:spTree>
    <p:extLst>
      <p:ext uri="{BB962C8B-B14F-4D97-AF65-F5344CB8AC3E}">
        <p14:creationId xmlns:p14="http://schemas.microsoft.com/office/powerpoint/2010/main" val="25780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44B4E9-CEE9-4329-AF8E-E3972C634E24}" type="slidenum">
              <a:rPr lang="en-US" smtClean="0"/>
              <a:t>7</a:t>
            </a:fld>
            <a:endParaRPr lang="en-US" dirty="0"/>
          </a:p>
        </p:txBody>
      </p:sp>
    </p:spTree>
    <p:extLst>
      <p:ext uri="{BB962C8B-B14F-4D97-AF65-F5344CB8AC3E}">
        <p14:creationId xmlns:p14="http://schemas.microsoft.com/office/powerpoint/2010/main" val="759208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men 2 women</a:t>
            </a:r>
          </a:p>
          <a:p>
            <a:r>
              <a:rPr lang="en-US" dirty="0" err="1"/>
              <a:t>Thewidespreaduseof</a:t>
            </a:r>
            <a:r>
              <a:rPr lang="en-US" dirty="0"/>
              <a:t> cannabis today </a:t>
            </a:r>
            <a:r>
              <a:rPr lang="en-US" dirty="0" err="1"/>
              <a:t>inpatientswithPTSD</a:t>
            </a:r>
            <a:r>
              <a:rPr lang="en-US" dirty="0"/>
              <a:t>, whether legally or otherwise, is often problematic due to the onset of use at </a:t>
            </a:r>
            <a:r>
              <a:rPr lang="en-US" dirty="0" err="1"/>
              <a:t>ayoungage</a:t>
            </a:r>
            <a:r>
              <a:rPr lang="en-US" dirty="0"/>
              <a:t> and </a:t>
            </a:r>
            <a:r>
              <a:rPr lang="en-US" dirty="0" err="1"/>
              <a:t>thepotential</a:t>
            </a:r>
            <a:r>
              <a:rPr lang="en-US" dirty="0"/>
              <a:t> for </a:t>
            </a:r>
            <a:r>
              <a:rPr lang="en-US" dirty="0" err="1"/>
              <a:t>addictionand</a:t>
            </a:r>
            <a:r>
              <a:rPr lang="en-US" dirty="0"/>
              <a:t> dependence(</a:t>
            </a:r>
          </a:p>
          <a:p>
            <a:r>
              <a:rPr lang="en-US" dirty="0"/>
              <a:t>There </a:t>
            </a:r>
            <a:r>
              <a:rPr lang="en-US" dirty="0" err="1"/>
              <a:t>isalsoaproblemwithpatientspreferringcannabis</a:t>
            </a:r>
            <a:r>
              <a:rPr lang="en-US" dirty="0"/>
              <a:t> treatment as their first treatment over evidence-based pharmacological </a:t>
            </a:r>
            <a:r>
              <a:rPr lang="en-US" dirty="0" err="1"/>
              <a:t>andpsychological</a:t>
            </a:r>
            <a:r>
              <a:rPr lang="en-US" dirty="0"/>
              <a:t> </a:t>
            </a:r>
            <a:r>
              <a:rPr lang="en-US" dirty="0" err="1"/>
              <a:t>treatmentsInour</a:t>
            </a:r>
            <a:r>
              <a:rPr lang="en-US" dirty="0"/>
              <a:t> study, the pre-selection process created </a:t>
            </a:r>
            <a:r>
              <a:rPr lang="en-US" dirty="0" err="1"/>
              <a:t>amostly</a:t>
            </a:r>
            <a:r>
              <a:rPr lang="en-US" dirty="0"/>
              <a:t> homogeneous group of </a:t>
            </a:r>
            <a:r>
              <a:rPr lang="en-US" dirty="0" err="1"/>
              <a:t>relativelymature</a:t>
            </a:r>
            <a:r>
              <a:rPr lang="en-US" dirty="0"/>
              <a:t> </a:t>
            </a:r>
            <a:r>
              <a:rPr lang="en-US" dirty="0" err="1"/>
              <a:t>patientswithout</a:t>
            </a:r>
            <a:r>
              <a:rPr lang="en-US" dirty="0"/>
              <a:t> prior use of </a:t>
            </a:r>
            <a:r>
              <a:rPr lang="en-US" dirty="0" err="1"/>
              <a:t>cannabiswho</a:t>
            </a:r>
            <a:r>
              <a:rPr lang="en-US" dirty="0"/>
              <a:t> were treatment-resistant to several evidence-based therapies. By </a:t>
            </a:r>
            <a:r>
              <a:rPr lang="en-US" dirty="0" err="1"/>
              <a:t>selectingthisgroup,wehaveshownthatcannabismaybebeneficial</a:t>
            </a:r>
            <a:r>
              <a:rPr lang="en-US" dirty="0"/>
              <a:t> </a:t>
            </a:r>
            <a:r>
              <a:rPr lang="en-US" dirty="0" err="1"/>
              <a:t>andalleviatesomesufferingamongpatients</a:t>
            </a:r>
            <a:r>
              <a:rPr lang="en-US" dirty="0"/>
              <a:t> resistant </a:t>
            </a:r>
            <a:r>
              <a:rPr lang="en-US" dirty="0" err="1"/>
              <a:t>toevidence</a:t>
            </a:r>
            <a:r>
              <a:rPr lang="en-US" dirty="0"/>
              <a:t> </a:t>
            </a:r>
            <a:r>
              <a:rPr lang="en-US" dirty="0" err="1"/>
              <a:t>basedtreatments</a:t>
            </a:r>
            <a:r>
              <a:rPr lang="en-US" dirty="0"/>
              <a:t>.</a:t>
            </a:r>
          </a:p>
          <a:p>
            <a:r>
              <a:rPr lang="en-US" dirty="0"/>
              <a:t>Israel has one of the longest-running medical cannabis programs in the world, starting in the 1990s (32). However, the use of medical cannabis for PTSD in Israel began only in 2014 </a:t>
            </a:r>
          </a:p>
        </p:txBody>
      </p:sp>
      <p:sp>
        <p:nvSpPr>
          <p:cNvPr id="4" name="Slide Number Placeholder 3"/>
          <p:cNvSpPr>
            <a:spLocks noGrp="1"/>
          </p:cNvSpPr>
          <p:nvPr>
            <p:ph type="sldNum" sz="quarter" idx="5"/>
          </p:nvPr>
        </p:nvSpPr>
        <p:spPr/>
        <p:txBody>
          <a:bodyPr/>
          <a:lstStyle/>
          <a:p>
            <a:fld id="{DFFAF029-519A-4DA5-8D74-70AAC626E372}" type="slidenum">
              <a:rPr lang="en-US" smtClean="0"/>
              <a:t>11</a:t>
            </a:fld>
            <a:endParaRPr lang="en-US"/>
          </a:p>
        </p:txBody>
      </p:sp>
    </p:spTree>
    <p:extLst>
      <p:ext uri="{BB962C8B-B14F-4D97-AF65-F5344CB8AC3E}">
        <p14:creationId xmlns:p14="http://schemas.microsoft.com/office/powerpoint/2010/main" val="2120984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findings from a rigorous prospective study strengthen the argument for a causal link between frequent cannabis use and subsequent greater severity of PTSD-related intrusion symptoms and the links between PTSD and CUD. there was no evidence of improvement in PTSD-related intrusion symptoms or remis </a:t>
            </a:r>
            <a:r>
              <a:rPr lang="en-US" dirty="0" err="1"/>
              <a:t>sion</a:t>
            </a:r>
            <a:r>
              <a:rPr lang="en-US" dirty="0"/>
              <a:t> in PTSD diagnosis in association with long-term use of cannabis. In other words, there is compelling evidence that a person who frequently uses cannabis is subsequently going to experience greater traumatic intrusion symptoms over time. Associations were also robust to potential confounds such as age and marital status (and more conservatively, robust to all other substance use variables)</a:t>
            </a:r>
          </a:p>
        </p:txBody>
      </p:sp>
      <p:sp>
        <p:nvSpPr>
          <p:cNvPr id="4" name="Slide Number Placeholder 3"/>
          <p:cNvSpPr>
            <a:spLocks noGrp="1"/>
          </p:cNvSpPr>
          <p:nvPr>
            <p:ph type="sldNum" sz="quarter" idx="5"/>
          </p:nvPr>
        </p:nvSpPr>
        <p:spPr/>
        <p:txBody>
          <a:bodyPr/>
          <a:lstStyle/>
          <a:p>
            <a:fld id="{DFFAF029-519A-4DA5-8D74-70AAC626E372}" type="slidenum">
              <a:rPr lang="en-US" smtClean="0"/>
              <a:t>18</a:t>
            </a:fld>
            <a:endParaRPr lang="en-US"/>
          </a:p>
        </p:txBody>
      </p:sp>
    </p:spTree>
    <p:extLst>
      <p:ext uri="{BB962C8B-B14F-4D97-AF65-F5344CB8AC3E}">
        <p14:creationId xmlns:p14="http://schemas.microsoft.com/office/powerpoint/2010/main" val="830696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com </a:t>
            </a:r>
            <a:r>
              <a:rPr lang="en-US" dirty="0" err="1"/>
              <a:t>pleted</a:t>
            </a:r>
            <a:r>
              <a:rPr lang="en-US" dirty="0"/>
              <a:t> the </a:t>
            </a:r>
            <a:r>
              <a:rPr lang="en-US" dirty="0" err="1"/>
              <a:t>sVOLT</a:t>
            </a:r>
            <a:r>
              <a:rPr lang="en-US" dirty="0"/>
              <a:t> to assess their immediate recall of 20 shapes, then completed other Penn CNB tasks for ~19 minutes before assessing their delayed recall with the </a:t>
            </a:r>
            <a:r>
              <a:rPr lang="en-US" dirty="0" err="1"/>
              <a:t>sVOLTd</a:t>
            </a:r>
            <a:r>
              <a:rPr lang="en-US" dirty="0"/>
              <a:t> that consisted of correctly identifying 10 pre </a:t>
            </a:r>
            <a:r>
              <a:rPr lang="en-US" dirty="0" err="1"/>
              <a:t>viously</a:t>
            </a:r>
            <a:r>
              <a:rPr lang="en-US" dirty="0"/>
              <a:t> presented shapes after a 1 minute time delay. Verbal memory was assessed using the N-back task with letter stimuli collected during a functional MRI scan (41–43). The task consisted of 12 blocks with 3 memory loads that were presented 4 times in a fixed order beginning with high memory load (2-back), </a:t>
            </a:r>
            <a:r>
              <a:rPr lang="en-US" dirty="0" err="1"/>
              <a:t>fol</a:t>
            </a:r>
            <a:r>
              <a:rPr lang="en-US" dirty="0"/>
              <a:t> lowed by recognition (0-back), and low memory load (1-back). The participants were instructed to indicate if the letter presented on the screen matched a previous letter displayed by pressing a target or non-target for 1- back and 2-back trials. For the 0-back trials, participants were asked to indicate only when the letter “X” was presented. Participants were not provided with feedback during or after the task</a:t>
            </a:r>
          </a:p>
        </p:txBody>
      </p:sp>
      <p:sp>
        <p:nvSpPr>
          <p:cNvPr id="4" name="Slide Number Placeholder 3"/>
          <p:cNvSpPr>
            <a:spLocks noGrp="1"/>
          </p:cNvSpPr>
          <p:nvPr>
            <p:ph type="sldNum" sz="quarter" idx="5"/>
          </p:nvPr>
        </p:nvSpPr>
        <p:spPr/>
        <p:txBody>
          <a:bodyPr/>
          <a:lstStyle/>
          <a:p>
            <a:fld id="{DFFAF029-519A-4DA5-8D74-70AAC626E372}" type="slidenum">
              <a:rPr lang="en-US" smtClean="0"/>
              <a:t>28</a:t>
            </a:fld>
            <a:endParaRPr lang="en-US"/>
          </a:p>
        </p:txBody>
      </p:sp>
    </p:spTree>
    <p:extLst>
      <p:ext uri="{BB962C8B-B14F-4D97-AF65-F5344CB8AC3E}">
        <p14:creationId xmlns:p14="http://schemas.microsoft.com/office/powerpoint/2010/main" val="6746226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41ED-932E-43AE-B591-9B36443B97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8B0FD5-4AA1-423D-94C1-AA28262506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3061A9-F31D-4995-AA5F-075E3330CD79}"/>
              </a:ext>
            </a:extLst>
          </p:cNvPr>
          <p:cNvSpPr>
            <a:spLocks noGrp="1"/>
          </p:cNvSpPr>
          <p:nvPr>
            <p:ph type="dt" sz="half" idx="10"/>
          </p:nvPr>
        </p:nvSpPr>
        <p:spPr/>
        <p:txBody>
          <a:bodyPr/>
          <a:lstStyle/>
          <a:p>
            <a:fld id="{3F5B5EA9-997A-4236-BAAC-57E0BD8157CE}" type="datetimeFigureOut">
              <a:rPr lang="en-US" smtClean="0"/>
              <a:t>10/18/2025</a:t>
            </a:fld>
            <a:endParaRPr lang="en-US"/>
          </a:p>
        </p:txBody>
      </p:sp>
      <p:sp>
        <p:nvSpPr>
          <p:cNvPr id="5" name="Footer Placeholder 4">
            <a:extLst>
              <a:ext uri="{FF2B5EF4-FFF2-40B4-BE49-F238E27FC236}">
                <a16:creationId xmlns:a16="http://schemas.microsoft.com/office/drawing/2014/main" id="{F0FE708F-D357-4C78-A99A-74BF18D97D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A5E8F-3B84-4F03-B52F-5F0487B0EE49}"/>
              </a:ext>
            </a:extLst>
          </p:cNvPr>
          <p:cNvSpPr>
            <a:spLocks noGrp="1"/>
          </p:cNvSpPr>
          <p:nvPr>
            <p:ph type="sldNum" sz="quarter" idx="12"/>
          </p:nvPr>
        </p:nvSpPr>
        <p:spPr/>
        <p:txBody>
          <a:bodyPr/>
          <a:lstStyle/>
          <a:p>
            <a:fld id="{F436FB41-DDE2-4C63-B681-565AD5B5017F}" type="slidenum">
              <a:rPr lang="en-US" smtClean="0"/>
              <a:t>‹#›</a:t>
            </a:fld>
            <a:endParaRPr lang="en-US"/>
          </a:p>
        </p:txBody>
      </p:sp>
      <p:pic>
        <p:nvPicPr>
          <p:cNvPr id="8" name="Picture 7" descr="A picture containing text, clipart&#10;&#10;Description automatically generated">
            <a:extLst>
              <a:ext uri="{FF2B5EF4-FFF2-40B4-BE49-F238E27FC236}">
                <a16:creationId xmlns:a16="http://schemas.microsoft.com/office/drawing/2014/main" id="{EC09A7BA-2133-4924-86FF-9272F8DD82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7907"/>
            <a:ext cx="5492376" cy="1830792"/>
          </a:xfrm>
          <a:prstGeom prst="rect">
            <a:avLst/>
          </a:prstGeom>
        </p:spPr>
      </p:pic>
    </p:spTree>
    <p:extLst>
      <p:ext uri="{BB962C8B-B14F-4D97-AF65-F5344CB8AC3E}">
        <p14:creationId xmlns:p14="http://schemas.microsoft.com/office/powerpoint/2010/main" val="1792651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A84A-1C9E-47B1-A4D8-2793B6B0B3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0B52B2-0A7F-4A3F-9392-5E71B500D6DC}"/>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Logo&#10;&#10;Description automatically generated">
            <a:extLst>
              <a:ext uri="{FF2B5EF4-FFF2-40B4-BE49-F238E27FC236}">
                <a16:creationId xmlns:a16="http://schemas.microsoft.com/office/drawing/2014/main" id="{9951F547-4812-42D3-B783-5DB0A78DCF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37719" y="5619565"/>
            <a:ext cx="757899" cy="757899"/>
          </a:xfrm>
          <a:prstGeom prst="rect">
            <a:avLst/>
          </a:prstGeom>
        </p:spPr>
      </p:pic>
      <p:cxnSp>
        <p:nvCxnSpPr>
          <p:cNvPr id="12" name="Straight Connector 11">
            <a:extLst>
              <a:ext uri="{FF2B5EF4-FFF2-40B4-BE49-F238E27FC236}">
                <a16:creationId xmlns:a16="http://schemas.microsoft.com/office/drawing/2014/main" id="{10BAEE8D-F734-4624-BE2E-50959F736E73}"/>
              </a:ext>
            </a:extLst>
          </p:cNvPr>
          <p:cNvCxnSpPr>
            <a:cxnSpLocks/>
          </p:cNvCxnSpPr>
          <p:nvPr userDrawn="1"/>
        </p:nvCxnSpPr>
        <p:spPr>
          <a:xfrm>
            <a:off x="775330" y="292963"/>
            <a:ext cx="10641339"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37DF87B-74D4-4A51-AC0E-21926E529468}"/>
              </a:ext>
            </a:extLst>
          </p:cNvPr>
          <p:cNvCxnSpPr>
            <a:cxnSpLocks/>
            <a:endCxn id="8" idx="0"/>
          </p:cNvCxnSpPr>
          <p:nvPr userDrawn="1"/>
        </p:nvCxnSpPr>
        <p:spPr>
          <a:xfrm flipH="1">
            <a:off x="11416669" y="292963"/>
            <a:ext cx="1904" cy="5326602"/>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925960-FDEB-415E-B655-9421248594FB}"/>
              </a:ext>
            </a:extLst>
          </p:cNvPr>
          <p:cNvCxnSpPr>
            <a:cxnSpLocks/>
          </p:cNvCxnSpPr>
          <p:nvPr userDrawn="1"/>
        </p:nvCxnSpPr>
        <p:spPr>
          <a:xfrm>
            <a:off x="775330" y="292963"/>
            <a:ext cx="0" cy="5967274"/>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A4A3255-5DB1-43D4-A9A5-1C54A1F83733}"/>
              </a:ext>
            </a:extLst>
          </p:cNvPr>
          <p:cNvCxnSpPr>
            <a:cxnSpLocks/>
          </p:cNvCxnSpPr>
          <p:nvPr userDrawn="1"/>
        </p:nvCxnSpPr>
        <p:spPr>
          <a:xfrm>
            <a:off x="775330" y="6260237"/>
            <a:ext cx="10390393"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941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A84A-1C9E-47B1-A4D8-2793B6B0B3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0B52B2-0A7F-4A3F-9392-5E71B500D6DC}"/>
              </a:ext>
            </a:extLst>
          </p:cNvPr>
          <p:cNvSpPr>
            <a:spLocks noGrp="1"/>
          </p:cNvSpPr>
          <p:nvPr>
            <p:ph idx="1"/>
          </p:nvPr>
        </p:nvSpPr>
        <p:spPr>
          <a:xfrm>
            <a:off x="6190455" y="1978025"/>
            <a:ext cx="5090179" cy="42130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Logo&#10;&#10;Description automatically generated">
            <a:extLst>
              <a:ext uri="{FF2B5EF4-FFF2-40B4-BE49-F238E27FC236}">
                <a16:creationId xmlns:a16="http://schemas.microsoft.com/office/drawing/2014/main" id="{9951F547-4812-42D3-B783-5DB0A78DCF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37719" y="5619565"/>
            <a:ext cx="757899" cy="757899"/>
          </a:xfrm>
          <a:prstGeom prst="rect">
            <a:avLst/>
          </a:prstGeom>
        </p:spPr>
      </p:pic>
      <p:cxnSp>
        <p:nvCxnSpPr>
          <p:cNvPr id="12" name="Straight Connector 11">
            <a:extLst>
              <a:ext uri="{FF2B5EF4-FFF2-40B4-BE49-F238E27FC236}">
                <a16:creationId xmlns:a16="http://schemas.microsoft.com/office/drawing/2014/main" id="{10BAEE8D-F734-4624-BE2E-50959F736E73}"/>
              </a:ext>
            </a:extLst>
          </p:cNvPr>
          <p:cNvCxnSpPr>
            <a:cxnSpLocks/>
          </p:cNvCxnSpPr>
          <p:nvPr userDrawn="1"/>
        </p:nvCxnSpPr>
        <p:spPr>
          <a:xfrm>
            <a:off x="775330" y="292963"/>
            <a:ext cx="10641339"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37DF87B-74D4-4A51-AC0E-21926E529468}"/>
              </a:ext>
            </a:extLst>
          </p:cNvPr>
          <p:cNvCxnSpPr>
            <a:cxnSpLocks/>
            <a:endCxn id="8" idx="0"/>
          </p:cNvCxnSpPr>
          <p:nvPr userDrawn="1"/>
        </p:nvCxnSpPr>
        <p:spPr>
          <a:xfrm flipH="1">
            <a:off x="11416669" y="292963"/>
            <a:ext cx="1904" cy="5326602"/>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925960-FDEB-415E-B655-9421248594FB}"/>
              </a:ext>
            </a:extLst>
          </p:cNvPr>
          <p:cNvCxnSpPr>
            <a:cxnSpLocks/>
          </p:cNvCxnSpPr>
          <p:nvPr userDrawn="1"/>
        </p:nvCxnSpPr>
        <p:spPr>
          <a:xfrm>
            <a:off x="775330" y="292963"/>
            <a:ext cx="0" cy="5967274"/>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A4A3255-5DB1-43D4-A9A5-1C54A1F83733}"/>
              </a:ext>
            </a:extLst>
          </p:cNvPr>
          <p:cNvCxnSpPr>
            <a:cxnSpLocks/>
          </p:cNvCxnSpPr>
          <p:nvPr userDrawn="1"/>
        </p:nvCxnSpPr>
        <p:spPr>
          <a:xfrm>
            <a:off x="775330" y="6260237"/>
            <a:ext cx="10390393"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F0A5B667-5934-446C-9DC4-5A3E31F62EAF}"/>
              </a:ext>
            </a:extLst>
          </p:cNvPr>
          <p:cNvSpPr>
            <a:spLocks noGrp="1"/>
          </p:cNvSpPr>
          <p:nvPr>
            <p:ph idx="10"/>
          </p:nvPr>
        </p:nvSpPr>
        <p:spPr>
          <a:xfrm>
            <a:off x="990600" y="1978025"/>
            <a:ext cx="5090179" cy="421308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110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with Border">
    <p:spTree>
      <p:nvGrpSpPr>
        <p:cNvPr id="1" name=""/>
        <p:cNvGrpSpPr/>
        <p:nvPr/>
      </p:nvGrpSpPr>
      <p:grpSpPr>
        <a:xfrm>
          <a:off x="0" y="0"/>
          <a:ext cx="0" cy="0"/>
          <a:chOff x="0" y="0"/>
          <a:chExt cx="0" cy="0"/>
        </a:xfrm>
      </p:grpSpPr>
      <p:pic>
        <p:nvPicPr>
          <p:cNvPr id="8" name="Picture 7" descr="Logo&#10;&#10;Description automatically generated">
            <a:extLst>
              <a:ext uri="{FF2B5EF4-FFF2-40B4-BE49-F238E27FC236}">
                <a16:creationId xmlns:a16="http://schemas.microsoft.com/office/drawing/2014/main" id="{9951F547-4812-42D3-B783-5DB0A78DCF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37719" y="5619565"/>
            <a:ext cx="757899" cy="757899"/>
          </a:xfrm>
          <a:prstGeom prst="rect">
            <a:avLst/>
          </a:prstGeom>
        </p:spPr>
      </p:pic>
      <p:cxnSp>
        <p:nvCxnSpPr>
          <p:cNvPr id="12" name="Straight Connector 11">
            <a:extLst>
              <a:ext uri="{FF2B5EF4-FFF2-40B4-BE49-F238E27FC236}">
                <a16:creationId xmlns:a16="http://schemas.microsoft.com/office/drawing/2014/main" id="{10BAEE8D-F734-4624-BE2E-50959F736E73}"/>
              </a:ext>
            </a:extLst>
          </p:cNvPr>
          <p:cNvCxnSpPr>
            <a:cxnSpLocks/>
          </p:cNvCxnSpPr>
          <p:nvPr userDrawn="1"/>
        </p:nvCxnSpPr>
        <p:spPr>
          <a:xfrm>
            <a:off x="775330" y="292963"/>
            <a:ext cx="10641339"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37DF87B-74D4-4A51-AC0E-21926E529468}"/>
              </a:ext>
            </a:extLst>
          </p:cNvPr>
          <p:cNvCxnSpPr>
            <a:cxnSpLocks/>
            <a:endCxn id="8" idx="0"/>
          </p:cNvCxnSpPr>
          <p:nvPr userDrawn="1"/>
        </p:nvCxnSpPr>
        <p:spPr>
          <a:xfrm flipH="1">
            <a:off x="11416669" y="292963"/>
            <a:ext cx="1904" cy="5326602"/>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925960-FDEB-415E-B655-9421248594FB}"/>
              </a:ext>
            </a:extLst>
          </p:cNvPr>
          <p:cNvCxnSpPr>
            <a:cxnSpLocks/>
          </p:cNvCxnSpPr>
          <p:nvPr userDrawn="1"/>
        </p:nvCxnSpPr>
        <p:spPr>
          <a:xfrm>
            <a:off x="775330" y="292963"/>
            <a:ext cx="0" cy="5967274"/>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A4A3255-5DB1-43D4-A9A5-1C54A1F83733}"/>
              </a:ext>
            </a:extLst>
          </p:cNvPr>
          <p:cNvCxnSpPr>
            <a:cxnSpLocks/>
          </p:cNvCxnSpPr>
          <p:nvPr userDrawn="1"/>
        </p:nvCxnSpPr>
        <p:spPr>
          <a:xfrm>
            <a:off x="775330" y="6260237"/>
            <a:ext cx="10390393"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986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32725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A1CCB4-6D70-4CE4-B210-6E1E06BEB8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ED7738-C9C3-4E00-852E-AB421ECFD9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15BDC-A5DE-47EA-8495-34D293ECA2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5B5EA9-997A-4236-BAAC-57E0BD8157CE}" type="datetimeFigureOut">
              <a:rPr lang="en-US" smtClean="0"/>
              <a:t>10/18/2025</a:t>
            </a:fld>
            <a:endParaRPr lang="en-US"/>
          </a:p>
        </p:txBody>
      </p:sp>
      <p:sp>
        <p:nvSpPr>
          <p:cNvPr id="5" name="Footer Placeholder 4">
            <a:extLst>
              <a:ext uri="{FF2B5EF4-FFF2-40B4-BE49-F238E27FC236}">
                <a16:creationId xmlns:a16="http://schemas.microsoft.com/office/drawing/2014/main" id="{C610BD07-3DD3-408A-B438-8BEA4A364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4C39A8-3242-4F11-BF9F-A7ECE368C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36FB41-DDE2-4C63-B681-565AD5B5017F}" type="slidenum">
              <a:rPr lang="en-US" smtClean="0"/>
              <a:t>‹#›</a:t>
            </a:fld>
            <a:endParaRPr lang="en-US"/>
          </a:p>
        </p:txBody>
      </p:sp>
    </p:spTree>
    <p:extLst>
      <p:ext uri="{BB962C8B-B14F-4D97-AF65-F5344CB8AC3E}">
        <p14:creationId xmlns:p14="http://schemas.microsoft.com/office/powerpoint/2010/main" val="3350408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iasic1.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cdphe.colorado.gov/medical-marijuana-registry-data"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65901-9B7B-46EF-AD52-5578993AD191}"/>
              </a:ext>
            </a:extLst>
          </p:cNvPr>
          <p:cNvSpPr>
            <a:spLocks noGrp="1"/>
          </p:cNvSpPr>
          <p:nvPr>
            <p:ph type="ctrTitle"/>
          </p:nvPr>
        </p:nvSpPr>
        <p:spPr>
          <a:xfrm>
            <a:off x="1524000" y="1665968"/>
            <a:ext cx="9144000" cy="1562141"/>
          </a:xfrm>
        </p:spPr>
        <p:txBody>
          <a:bodyPr>
            <a:normAutofit fontScale="90000"/>
          </a:bodyPr>
          <a:lstStyle/>
          <a:p>
            <a:r>
              <a:rPr lang="en-US" sz="4000" b="1" dirty="0">
                <a:solidFill>
                  <a:schemeClr val="accent1">
                    <a:lumMod val="50000"/>
                  </a:schemeClr>
                </a:solidFill>
                <a:latin typeface=""/>
              </a:rPr>
              <a:t>Why Cannabis is NOT the solution for PTSD and Concerns for the Increased Use by those 65 and older</a:t>
            </a:r>
          </a:p>
        </p:txBody>
      </p:sp>
      <p:sp>
        <p:nvSpPr>
          <p:cNvPr id="3" name="Subtitle 2">
            <a:extLst>
              <a:ext uri="{FF2B5EF4-FFF2-40B4-BE49-F238E27FC236}">
                <a16:creationId xmlns:a16="http://schemas.microsoft.com/office/drawing/2014/main" id="{5AA2D01C-F056-4CD5-BBFF-75DA121D3F62}"/>
              </a:ext>
            </a:extLst>
          </p:cNvPr>
          <p:cNvSpPr>
            <a:spLocks noGrp="1"/>
          </p:cNvSpPr>
          <p:nvPr>
            <p:ph type="subTitle" idx="1"/>
          </p:nvPr>
        </p:nvSpPr>
        <p:spPr>
          <a:xfrm>
            <a:off x="721217" y="3629891"/>
            <a:ext cx="10833474" cy="2500453"/>
          </a:xfrm>
        </p:spPr>
        <p:txBody>
          <a:bodyPr>
            <a:normAutofit/>
          </a:bodyPr>
          <a:lstStyle/>
          <a:p>
            <a:r>
              <a:rPr lang="en-US" dirty="0"/>
              <a:t>Libby Stuyt MD</a:t>
            </a:r>
          </a:p>
          <a:p>
            <a:r>
              <a:rPr lang="en-US" dirty="0"/>
              <a:t>Psychiatrist - Salida, Colorado</a:t>
            </a:r>
          </a:p>
          <a:p>
            <a:r>
              <a:rPr lang="en-US" dirty="0"/>
              <a:t>International Academy on the Science and Impact of Cannabis</a:t>
            </a:r>
          </a:p>
          <a:p>
            <a:r>
              <a:rPr lang="en-US" dirty="0"/>
              <a:t>Virtual Presentation for the </a:t>
            </a:r>
            <a:r>
              <a:rPr lang="en-US" b="0" i="0" dirty="0">
                <a:solidFill>
                  <a:srgbClr val="242424"/>
                </a:solidFill>
                <a:effectLst/>
                <a:latin typeface="Calibri" panose="020F0502020204030204" pitchFamily="34" charset="0"/>
              </a:rPr>
              <a:t>South Dakota Medicinal Marijuana Oversight Committee</a:t>
            </a:r>
          </a:p>
          <a:p>
            <a:r>
              <a:rPr lang="en-US" dirty="0">
                <a:solidFill>
                  <a:srgbClr val="242424"/>
                </a:solidFill>
                <a:latin typeface="Calibri" panose="020F0502020204030204" pitchFamily="34" charset="0"/>
              </a:rPr>
              <a:t>October 22, 2025</a:t>
            </a:r>
            <a:endParaRPr lang="en-US" dirty="0"/>
          </a:p>
        </p:txBody>
      </p:sp>
    </p:spTree>
    <p:extLst>
      <p:ext uri="{BB962C8B-B14F-4D97-AF65-F5344CB8AC3E}">
        <p14:creationId xmlns:p14="http://schemas.microsoft.com/office/powerpoint/2010/main" val="502377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rmAutofit/>
          </a:bodyPr>
          <a:lstStyle/>
          <a:p>
            <a:pPr eaLnBrk="1" hangingPunct="1"/>
            <a:r>
              <a:rPr lang="en-US" altLang="en-US" sz="4950" b="1" dirty="0"/>
              <a:t>Disclosures</a:t>
            </a:r>
          </a:p>
        </p:txBody>
      </p:sp>
      <p:sp>
        <p:nvSpPr>
          <p:cNvPr id="3075" name="Content Placeholder 2"/>
          <p:cNvSpPr>
            <a:spLocks noGrp="1"/>
          </p:cNvSpPr>
          <p:nvPr>
            <p:ph idx="1"/>
          </p:nvPr>
        </p:nvSpPr>
        <p:spPr>
          <a:xfrm>
            <a:off x="983673" y="1440872"/>
            <a:ext cx="9947564" cy="4572001"/>
          </a:xfrm>
          <a:solidFill>
            <a:schemeClr val="bg1"/>
          </a:solidFill>
        </p:spPr>
        <p:txBody>
          <a:bodyPr>
            <a:normAutofit/>
          </a:bodyPr>
          <a:lstStyle/>
          <a:p>
            <a:pPr eaLnBrk="1" hangingPunct="1"/>
            <a:r>
              <a:rPr lang="en-US" altLang="en-US" sz="3200" dirty="0"/>
              <a:t>I have no financial relationship with any pharmaceutical company, or any part of the alcohol, tobacco or marijuana industries</a:t>
            </a:r>
          </a:p>
          <a:p>
            <a:pPr eaLnBrk="1" hangingPunct="1"/>
            <a:r>
              <a:rPr lang="en-US" altLang="en-US" sz="3200" dirty="0"/>
              <a:t>I am a board-certified psychiatrist in Colorado and was the medical director of a 90-day inpatient treatment program funded by the State of Colorado for 20 years</a:t>
            </a:r>
          </a:p>
          <a:p>
            <a:pPr eaLnBrk="1" hangingPunct="1"/>
            <a:r>
              <a:rPr lang="en-US" altLang="en-US" sz="3200" dirty="0"/>
              <a:t>I am on the board of IASIC – International Academy on the Science and Impacts of Cannabis </a:t>
            </a:r>
            <a:r>
              <a:rPr lang="en-US" altLang="en-US" dirty="0">
                <a:solidFill>
                  <a:schemeClr val="accent1">
                    <a:lumMod val="75000"/>
                  </a:schemeClr>
                </a:solidFill>
                <a:hlinkClick r:id="rId2"/>
              </a:rPr>
              <a:t>www.IASIC1.org</a:t>
            </a:r>
            <a:endParaRPr lang="en-US" altLang="en-US" dirty="0">
              <a:solidFill>
                <a:schemeClr val="accent1">
                  <a:lumMod val="75000"/>
                </a:schemeClr>
              </a:solidFill>
            </a:endParaRPr>
          </a:p>
        </p:txBody>
      </p:sp>
    </p:spTree>
    <p:extLst>
      <p:ext uri="{BB962C8B-B14F-4D97-AF65-F5344CB8AC3E}">
        <p14:creationId xmlns:p14="http://schemas.microsoft.com/office/powerpoint/2010/main" val="1805591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DC3FF-7F81-D68C-C2BA-CDF5411E2C23}"/>
              </a:ext>
            </a:extLst>
          </p:cNvPr>
          <p:cNvSpPr>
            <a:spLocks noGrp="1"/>
          </p:cNvSpPr>
          <p:nvPr>
            <p:ph idx="4294967295"/>
          </p:nvPr>
        </p:nvSpPr>
        <p:spPr>
          <a:xfrm>
            <a:off x="1145627" y="484889"/>
            <a:ext cx="9900745" cy="2245431"/>
          </a:xfrm>
        </p:spPr>
        <p:txBody>
          <a:bodyPr>
            <a:normAutofit lnSpcReduction="10000"/>
          </a:bodyPr>
          <a:lstStyle/>
          <a:p>
            <a:pPr marL="0" indent="0" algn="ctr">
              <a:buNone/>
            </a:pPr>
            <a:r>
              <a:rPr lang="en-US" altLang="en-US" sz="4000" dirty="0"/>
              <a:t>A growing number of states have identified PTSD as an approved condition for medical marijuana </a:t>
            </a:r>
            <a:r>
              <a:rPr lang="en-US" altLang="en-US" sz="4000" u="sng" dirty="0">
                <a:highlight>
                  <a:srgbClr val="FFFF00"/>
                </a:highlight>
              </a:rPr>
              <a:t>without</a:t>
            </a:r>
            <a:r>
              <a:rPr lang="en-US" altLang="en-US" sz="4000" dirty="0"/>
              <a:t> any rigorous scientific studies backing this up</a:t>
            </a:r>
          </a:p>
          <a:p>
            <a:endParaRPr lang="en-US" dirty="0"/>
          </a:p>
        </p:txBody>
      </p:sp>
      <p:sp>
        <p:nvSpPr>
          <p:cNvPr id="2" name="TextBox 1">
            <a:extLst>
              <a:ext uri="{FF2B5EF4-FFF2-40B4-BE49-F238E27FC236}">
                <a16:creationId xmlns:a16="http://schemas.microsoft.com/office/drawing/2014/main" id="{BD20C123-DD95-5816-E174-E6CB40CE0F68}"/>
              </a:ext>
            </a:extLst>
          </p:cNvPr>
          <p:cNvSpPr txBox="1"/>
          <p:nvPr/>
        </p:nvSpPr>
        <p:spPr>
          <a:xfrm>
            <a:off x="1558342" y="2730320"/>
            <a:ext cx="9256209" cy="3477875"/>
          </a:xfrm>
          <a:prstGeom prst="rect">
            <a:avLst/>
          </a:prstGeom>
          <a:noFill/>
        </p:spPr>
        <p:txBody>
          <a:bodyPr wrap="square" rtlCol="0">
            <a:spAutoFit/>
          </a:bodyPr>
          <a:lstStyle/>
          <a:p>
            <a:r>
              <a:rPr lang="en-US" sz="3600" dirty="0"/>
              <a:t>As of February 2025, the Colorado Medical Marijuana Registry indicates there are 61,383 individuals with medical marijuana cards and </a:t>
            </a:r>
            <a:r>
              <a:rPr lang="en-US" sz="3600" dirty="0">
                <a:highlight>
                  <a:srgbClr val="FFFF00"/>
                </a:highlight>
              </a:rPr>
              <a:t>11,095 are for PTSD </a:t>
            </a:r>
          </a:p>
          <a:p>
            <a:endParaRPr lang="en-US" sz="3600" dirty="0"/>
          </a:p>
          <a:p>
            <a:r>
              <a:rPr lang="en-US" sz="2000" dirty="0">
                <a:hlinkClick r:id="rId2"/>
              </a:rPr>
              <a:t>Medical marijuana statistics and data | Colorado Department of Public Health and Environment</a:t>
            </a:r>
            <a:endParaRPr lang="en-US" sz="2000" dirty="0"/>
          </a:p>
        </p:txBody>
      </p:sp>
    </p:spTree>
    <p:extLst>
      <p:ext uri="{BB962C8B-B14F-4D97-AF65-F5344CB8AC3E}">
        <p14:creationId xmlns:p14="http://schemas.microsoft.com/office/powerpoint/2010/main" val="2229433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9357F-FFD9-4957-98BE-7025972115FD}"/>
              </a:ext>
            </a:extLst>
          </p:cNvPr>
          <p:cNvSpPr>
            <a:spLocks noGrp="1"/>
          </p:cNvSpPr>
          <p:nvPr>
            <p:ph type="title"/>
          </p:nvPr>
        </p:nvSpPr>
        <p:spPr>
          <a:solidFill>
            <a:schemeClr val="accent1">
              <a:lumMod val="75000"/>
            </a:schemeClr>
          </a:solidFill>
        </p:spPr>
        <p:txBody>
          <a:bodyPr>
            <a:normAutofit/>
          </a:bodyPr>
          <a:lstStyle/>
          <a:p>
            <a:pPr algn="ctr"/>
            <a:r>
              <a:rPr lang="en-US" sz="3600" b="1" dirty="0">
                <a:solidFill>
                  <a:schemeClr val="bg1"/>
                </a:solidFill>
              </a:rPr>
              <a:t>My Experience with </a:t>
            </a:r>
            <a:r>
              <a:rPr lang="en-US" sz="3600" b="1" dirty="0">
                <a:solidFill>
                  <a:srgbClr val="FFC000"/>
                </a:solidFill>
              </a:rPr>
              <a:t>CUD</a:t>
            </a:r>
            <a:r>
              <a:rPr lang="en-US" sz="3600" b="1" dirty="0">
                <a:solidFill>
                  <a:schemeClr val="bg1"/>
                </a:solidFill>
              </a:rPr>
              <a:t> in a 90-day Inpatient </a:t>
            </a:r>
            <a:br>
              <a:rPr lang="en-US" sz="3600" b="1" dirty="0">
                <a:solidFill>
                  <a:schemeClr val="bg1"/>
                </a:solidFill>
              </a:rPr>
            </a:br>
            <a:r>
              <a:rPr lang="en-US" sz="3600" b="1" dirty="0">
                <a:solidFill>
                  <a:schemeClr val="bg1"/>
                </a:solidFill>
              </a:rPr>
              <a:t>Co-occurring Treatment Program in Colorado</a:t>
            </a:r>
          </a:p>
        </p:txBody>
      </p:sp>
      <p:sp>
        <p:nvSpPr>
          <p:cNvPr id="3" name="Content Placeholder 2">
            <a:extLst>
              <a:ext uri="{FF2B5EF4-FFF2-40B4-BE49-F238E27FC236}">
                <a16:creationId xmlns:a16="http://schemas.microsoft.com/office/drawing/2014/main" id="{DC089459-459E-41EE-A7D3-D0CC54E3C2D2}"/>
              </a:ext>
            </a:extLst>
          </p:cNvPr>
          <p:cNvSpPr>
            <a:spLocks noGrp="1"/>
          </p:cNvSpPr>
          <p:nvPr>
            <p:ph idx="1"/>
          </p:nvPr>
        </p:nvSpPr>
        <p:spPr>
          <a:xfrm>
            <a:off x="838200" y="1786988"/>
            <a:ext cx="10515600" cy="4351338"/>
          </a:xfrm>
        </p:spPr>
        <p:txBody>
          <a:bodyPr>
            <a:normAutofit fontScale="92500" lnSpcReduction="20000"/>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Year	N	%Completion of Program	% Reporting Use of Cannabis	% Reporting Tobacco Use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2014	66/83	80%				73%			88%</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2015	62/86	72%				80%			89%</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2016	56/85	66%				89%			89%</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2019     37/70        53%				95%			91%</a:t>
            </a:r>
          </a:p>
          <a:p>
            <a:pPr marL="0" marR="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Primary psychiatric disorder treated was PTSD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80% admitted as a condition of Probation</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In Colorado, people on probation can use medical marijuana if a doctor recommends it. </a:t>
            </a:r>
          </a:p>
          <a:p>
            <a:pPr marL="0" marR="0" indent="0">
              <a:lnSpc>
                <a:spcPct val="107000"/>
              </a:lnSpc>
              <a:spcBef>
                <a:spcPts val="0"/>
              </a:spcBef>
              <a:spcAft>
                <a:spcPts val="800"/>
              </a:spcAft>
              <a:buNone/>
            </a:pPr>
            <a:r>
              <a:rPr lang="en-US" sz="1800" dirty="0">
                <a:latin typeface="Calibri" panose="020F0502020204030204" pitchFamily="34" charset="0"/>
                <a:ea typeface="Calibri" panose="020F0502020204030204" pitchFamily="34" charset="0"/>
                <a:cs typeface="Times New Roman" panose="02020603050405020304" pitchFamily="18" charset="0"/>
              </a:rPr>
              <a:t>The numbers with </a:t>
            </a:r>
            <a:r>
              <a:rPr lang="en-US" sz="1800" b="1" dirty="0">
                <a:latin typeface="Calibri" panose="020F0502020204030204" pitchFamily="34" charset="0"/>
                <a:ea typeface="Calibri" panose="020F0502020204030204" pitchFamily="34" charset="0"/>
                <a:cs typeface="Times New Roman" panose="02020603050405020304" pitchFamily="18" charset="0"/>
              </a:rPr>
              <a:t>cannabis use disorder as their primary drug problem </a:t>
            </a:r>
            <a:r>
              <a:rPr lang="en-US" sz="1800" dirty="0">
                <a:latin typeface="Calibri" panose="020F0502020204030204" pitchFamily="34" charset="0"/>
                <a:ea typeface="Calibri" panose="020F0502020204030204" pitchFamily="34" charset="0"/>
                <a:cs typeface="Times New Roman" panose="02020603050405020304" pitchFamily="18" charset="0"/>
              </a:rPr>
              <a:t>increased significantly after legalization.</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2015 – 4%</a:t>
            </a:r>
          </a:p>
          <a:p>
            <a:pPr marL="0" marR="0" indent="0">
              <a:lnSpc>
                <a:spcPct val="107000"/>
              </a:lnSpc>
              <a:spcBef>
                <a:spcPts val="0"/>
              </a:spcBef>
              <a:spcAft>
                <a:spcPts val="800"/>
              </a:spcAft>
              <a:buNone/>
            </a:pPr>
            <a:r>
              <a:rPr lang="en-US" sz="1800" dirty="0">
                <a:latin typeface="Calibri" panose="020F0502020204030204" pitchFamily="34" charset="0"/>
                <a:ea typeface="Calibri" panose="020F0502020204030204" pitchFamily="34" charset="0"/>
                <a:cs typeface="Times New Roman" panose="02020603050405020304" pitchFamily="18" charset="0"/>
              </a:rPr>
              <a:t>2016 – 9%</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2019 – 14%</a:t>
            </a:r>
          </a:p>
          <a:p>
            <a:pPr marL="0" marR="0" indent="0">
              <a:lnSpc>
                <a:spcPct val="107000"/>
              </a:lnSpc>
              <a:spcBef>
                <a:spcPts val="0"/>
              </a:spcBef>
              <a:spcAft>
                <a:spcPts val="800"/>
              </a:spcAft>
              <a:buNone/>
            </a:pPr>
            <a:r>
              <a:rPr lang="en-US" sz="1800" dirty="0">
                <a:latin typeface="Calibri" panose="020F0502020204030204" pitchFamily="34" charset="0"/>
                <a:ea typeface="Calibri" panose="020F0502020204030204" pitchFamily="34" charset="0"/>
                <a:cs typeface="Times New Roman" panose="02020603050405020304" pitchFamily="18" charset="0"/>
              </a:rPr>
              <a:t>Seeing increasing cognitive problems, psychotic symptoms, fixed delusions, cannabinoid hyperemesis syndrome, problems with violence in those using high potency THC marijuana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71686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F9CA6-DD4D-4C3F-A3EE-6D6E9AA39F35}"/>
              </a:ext>
            </a:extLst>
          </p:cNvPr>
          <p:cNvSpPr>
            <a:spLocks noGrp="1"/>
          </p:cNvSpPr>
          <p:nvPr>
            <p:ph type="title"/>
          </p:nvPr>
        </p:nvSpPr>
        <p:spPr>
          <a:xfrm>
            <a:off x="785813" y="314325"/>
            <a:ext cx="10653450" cy="941911"/>
          </a:xfrm>
          <a:solidFill>
            <a:schemeClr val="accent1">
              <a:lumMod val="75000"/>
            </a:schemeClr>
          </a:solidFill>
        </p:spPr>
        <p:txBody>
          <a:bodyPr>
            <a:normAutofit/>
          </a:bodyPr>
          <a:lstStyle/>
          <a:p>
            <a:r>
              <a:rPr lang="en-US" sz="3600" b="1" dirty="0">
                <a:solidFill>
                  <a:schemeClr val="bg1"/>
                </a:solidFill>
              </a:rPr>
              <a:t>     Commercialization has </a:t>
            </a:r>
            <a:r>
              <a:rPr lang="en-US" sz="3600" b="1" dirty="0">
                <a:solidFill>
                  <a:srgbClr val="FFC000"/>
                </a:solidFill>
              </a:rPr>
              <a:t>radically changed marijuana</a:t>
            </a:r>
            <a:endParaRPr lang="en-US" sz="3600" b="1" dirty="0"/>
          </a:p>
        </p:txBody>
      </p:sp>
      <p:pic>
        <p:nvPicPr>
          <p:cNvPr id="10" name="Content Placeholder 9">
            <a:extLst>
              <a:ext uri="{FF2B5EF4-FFF2-40B4-BE49-F238E27FC236}">
                <a16:creationId xmlns:a16="http://schemas.microsoft.com/office/drawing/2014/main" id="{8B50AEAC-D482-4DFF-9440-4DBED174DB45}"/>
              </a:ext>
            </a:extLst>
          </p:cNvPr>
          <p:cNvPicPr>
            <a:picLocks noGrp="1" noChangeAspect="1"/>
          </p:cNvPicPr>
          <p:nvPr>
            <p:ph idx="10"/>
          </p:nvPr>
        </p:nvPicPr>
        <p:blipFill>
          <a:blip r:embed="rId2"/>
          <a:stretch>
            <a:fillRect/>
          </a:stretch>
        </p:blipFill>
        <p:spPr>
          <a:xfrm>
            <a:off x="1115781" y="2506890"/>
            <a:ext cx="3456732" cy="2072820"/>
          </a:xfrm>
          <a:prstGeom prst="rect">
            <a:avLst/>
          </a:prstGeom>
        </p:spPr>
      </p:pic>
      <p:pic>
        <p:nvPicPr>
          <p:cNvPr id="7" name="Content Placeholder 6" descr="A picture containing person&#10;&#10;Description automatically generated">
            <a:extLst>
              <a:ext uri="{FF2B5EF4-FFF2-40B4-BE49-F238E27FC236}">
                <a16:creationId xmlns:a16="http://schemas.microsoft.com/office/drawing/2014/main" id="{848F20DD-1FD1-4DE7-A0F5-98F781CA7A1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50426" y="2065266"/>
            <a:ext cx="3303818" cy="4038600"/>
          </a:xfrm>
          <a:prstGeom prst="rect">
            <a:avLst/>
          </a:prstGeom>
        </p:spPr>
      </p:pic>
      <p:pic>
        <p:nvPicPr>
          <p:cNvPr id="8" name="Picture 7">
            <a:extLst>
              <a:ext uri="{FF2B5EF4-FFF2-40B4-BE49-F238E27FC236}">
                <a16:creationId xmlns:a16="http://schemas.microsoft.com/office/drawing/2014/main" id="{F4776F7C-21FE-45F7-AEE1-C8907E380F28}"/>
              </a:ext>
            </a:extLst>
          </p:cNvPr>
          <p:cNvPicPr>
            <a:picLocks noChangeAspect="1"/>
          </p:cNvPicPr>
          <p:nvPr/>
        </p:nvPicPr>
        <p:blipFill>
          <a:blip r:embed="rId4"/>
          <a:stretch>
            <a:fillRect/>
          </a:stretch>
        </p:blipFill>
        <p:spPr>
          <a:xfrm>
            <a:off x="8677536" y="2065266"/>
            <a:ext cx="2761727" cy="1280271"/>
          </a:xfrm>
          <a:prstGeom prst="rect">
            <a:avLst/>
          </a:prstGeom>
        </p:spPr>
      </p:pic>
      <p:sp>
        <p:nvSpPr>
          <p:cNvPr id="9" name="TextBox 8">
            <a:extLst>
              <a:ext uri="{FF2B5EF4-FFF2-40B4-BE49-F238E27FC236}">
                <a16:creationId xmlns:a16="http://schemas.microsoft.com/office/drawing/2014/main" id="{9A9172D4-9932-4B41-9868-59BBC16D7DF9}"/>
              </a:ext>
            </a:extLst>
          </p:cNvPr>
          <p:cNvSpPr txBox="1"/>
          <p:nvPr/>
        </p:nvSpPr>
        <p:spPr>
          <a:xfrm>
            <a:off x="9129431" y="3393764"/>
            <a:ext cx="1946788" cy="2862322"/>
          </a:xfrm>
          <a:prstGeom prst="rect">
            <a:avLst/>
          </a:prstGeom>
          <a:noFill/>
        </p:spPr>
        <p:txBody>
          <a:bodyPr wrap="square" rtlCol="0">
            <a:spAutoFit/>
          </a:bodyPr>
          <a:lstStyle/>
          <a:p>
            <a:pPr algn="ctr"/>
            <a:r>
              <a:rPr lang="en-US" dirty="0">
                <a:solidFill>
                  <a:schemeClr val="tx2">
                    <a:lumMod val="75000"/>
                  </a:schemeClr>
                </a:solidFill>
              </a:rPr>
              <a:t>Today,  THC potency in products like shatter can </a:t>
            </a:r>
            <a:br>
              <a:rPr lang="en-US" dirty="0">
                <a:solidFill>
                  <a:schemeClr val="tx2">
                    <a:lumMod val="75000"/>
                  </a:schemeClr>
                </a:solidFill>
              </a:rPr>
            </a:br>
            <a:r>
              <a:rPr lang="en-US" dirty="0">
                <a:solidFill>
                  <a:schemeClr val="tx2">
                    <a:lumMod val="75000"/>
                  </a:schemeClr>
                </a:solidFill>
              </a:rPr>
              <a:t>exceed 90%. </a:t>
            </a:r>
            <a:br>
              <a:rPr lang="en-US" dirty="0">
                <a:solidFill>
                  <a:schemeClr val="tx2">
                    <a:lumMod val="75000"/>
                  </a:schemeClr>
                </a:solidFill>
              </a:rPr>
            </a:br>
            <a:endParaRPr lang="en-US" dirty="0">
              <a:solidFill>
                <a:schemeClr val="tx2">
                  <a:lumMod val="75000"/>
                </a:schemeClr>
              </a:solidFill>
            </a:endParaRPr>
          </a:p>
          <a:p>
            <a:pPr algn="ctr"/>
            <a:r>
              <a:rPr lang="en-US" dirty="0">
                <a:solidFill>
                  <a:schemeClr val="tx2">
                    <a:lumMod val="75000"/>
                  </a:schemeClr>
                </a:solidFill>
              </a:rPr>
              <a:t>They are smoked in a rig using a butane torch.  </a:t>
            </a:r>
          </a:p>
          <a:p>
            <a:endParaRPr lang="en-US" dirty="0"/>
          </a:p>
        </p:txBody>
      </p:sp>
      <p:sp>
        <p:nvSpPr>
          <p:cNvPr id="11" name="TextBox 10">
            <a:extLst>
              <a:ext uri="{FF2B5EF4-FFF2-40B4-BE49-F238E27FC236}">
                <a16:creationId xmlns:a16="http://schemas.microsoft.com/office/drawing/2014/main" id="{11B58D72-DCCC-445F-8D6F-7B544C12883E}"/>
              </a:ext>
            </a:extLst>
          </p:cNvPr>
          <p:cNvSpPr txBox="1"/>
          <p:nvPr/>
        </p:nvSpPr>
        <p:spPr>
          <a:xfrm>
            <a:off x="1334729" y="4465410"/>
            <a:ext cx="2418736" cy="923330"/>
          </a:xfrm>
          <a:prstGeom prst="rect">
            <a:avLst/>
          </a:prstGeom>
          <a:noFill/>
        </p:spPr>
        <p:txBody>
          <a:bodyPr wrap="square" rtlCol="0">
            <a:spAutoFit/>
          </a:bodyPr>
          <a:lstStyle/>
          <a:p>
            <a:pPr algn="ctr"/>
            <a:r>
              <a:rPr lang="en-US">
                <a:solidFill>
                  <a:schemeClr val="tx2">
                    <a:lumMod val="75000"/>
                  </a:schemeClr>
                </a:solidFill>
              </a:rPr>
              <a:t>Before 2000, </a:t>
            </a:r>
            <a:br>
              <a:rPr lang="en-US">
                <a:solidFill>
                  <a:schemeClr val="tx2">
                    <a:lumMod val="75000"/>
                  </a:schemeClr>
                </a:solidFill>
              </a:rPr>
            </a:br>
            <a:r>
              <a:rPr lang="en-US">
                <a:solidFill>
                  <a:schemeClr val="tx2">
                    <a:lumMod val="75000"/>
                  </a:schemeClr>
                </a:solidFill>
              </a:rPr>
              <a:t>THC Potency in Marijuana was 4-5%</a:t>
            </a:r>
            <a:endParaRPr lang="en-US" dirty="0">
              <a:solidFill>
                <a:schemeClr val="tx2">
                  <a:lumMod val="75000"/>
                </a:schemeClr>
              </a:solidFill>
            </a:endParaRPr>
          </a:p>
        </p:txBody>
      </p:sp>
      <p:sp>
        <p:nvSpPr>
          <p:cNvPr id="13" name="TextBox 12">
            <a:extLst>
              <a:ext uri="{FF2B5EF4-FFF2-40B4-BE49-F238E27FC236}">
                <a16:creationId xmlns:a16="http://schemas.microsoft.com/office/drawing/2014/main" id="{72160307-13BA-40C1-9EAB-57B01BE7970A}"/>
              </a:ext>
            </a:extLst>
          </p:cNvPr>
          <p:cNvSpPr txBox="1"/>
          <p:nvPr/>
        </p:nvSpPr>
        <p:spPr>
          <a:xfrm>
            <a:off x="1334729" y="1485900"/>
            <a:ext cx="9741490" cy="523220"/>
          </a:xfrm>
          <a:prstGeom prst="rect">
            <a:avLst/>
          </a:prstGeom>
          <a:noFill/>
        </p:spPr>
        <p:txBody>
          <a:bodyPr wrap="square" rtlCol="0">
            <a:spAutoFit/>
          </a:bodyPr>
          <a:lstStyle/>
          <a:p>
            <a:r>
              <a:rPr lang="en-US" dirty="0"/>
              <a:t>                       </a:t>
            </a:r>
            <a:r>
              <a:rPr lang="en-US" sz="2800" dirty="0"/>
              <a:t>THEN	</a:t>
            </a:r>
            <a:r>
              <a:rPr lang="en-US" dirty="0"/>
              <a:t>			</a:t>
            </a:r>
            <a:r>
              <a:rPr lang="en-US" sz="2800" dirty="0"/>
              <a:t>NOW</a:t>
            </a:r>
          </a:p>
        </p:txBody>
      </p:sp>
    </p:spTree>
    <p:extLst>
      <p:ext uri="{BB962C8B-B14F-4D97-AF65-F5344CB8AC3E}">
        <p14:creationId xmlns:p14="http://schemas.microsoft.com/office/powerpoint/2010/main" val="4037876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858D7-FD84-42CA-8E9B-D6E6030D6A3C}"/>
              </a:ext>
            </a:extLst>
          </p:cNvPr>
          <p:cNvSpPr>
            <a:spLocks noGrp="1"/>
          </p:cNvSpPr>
          <p:nvPr>
            <p:ph type="title"/>
          </p:nvPr>
        </p:nvSpPr>
        <p:spPr>
          <a:xfrm>
            <a:off x="808468" y="285750"/>
            <a:ext cx="10616772" cy="897108"/>
          </a:xfrm>
          <a:solidFill>
            <a:schemeClr val="accent1">
              <a:lumMod val="75000"/>
            </a:schemeClr>
          </a:solidFill>
        </p:spPr>
        <p:txBody>
          <a:bodyPr>
            <a:normAutofit fontScale="90000"/>
          </a:bodyPr>
          <a:lstStyle/>
          <a:p>
            <a:br>
              <a:rPr lang="en-US" altLang="en-US" sz="4400" b="1" dirty="0">
                <a:ln w="0"/>
                <a:solidFill>
                  <a:schemeClr val="bg1"/>
                </a:solidFill>
                <a:effectLst>
                  <a:outerShdw blurRad="38100" dist="19050" dir="2700000" algn="tl" rotWithShape="0">
                    <a:schemeClr val="dk1">
                      <a:alpha val="40000"/>
                    </a:schemeClr>
                  </a:outerShdw>
                </a:effectLst>
                <a:latin typeface="+mj-lt"/>
              </a:rPr>
            </a:br>
            <a:r>
              <a:rPr lang="en-US" altLang="en-US" sz="4400" b="1" dirty="0">
                <a:ln w="0"/>
                <a:solidFill>
                  <a:schemeClr val="bg1"/>
                </a:solidFill>
                <a:effectLst>
                  <a:outerShdw blurRad="38100" dist="19050" dir="2700000" algn="tl" rotWithShape="0">
                    <a:schemeClr val="dk1">
                      <a:alpha val="40000"/>
                    </a:schemeClr>
                  </a:outerShdw>
                </a:effectLst>
                <a:latin typeface="+mj-lt"/>
              </a:rPr>
              <a:t>MASSIVE INCREASE </a:t>
            </a:r>
            <a:r>
              <a:rPr lang="en-US" altLang="en-US" sz="4400" b="1" dirty="0">
                <a:ln w="0"/>
                <a:solidFill>
                  <a:srgbClr val="FFC000"/>
                </a:solidFill>
                <a:effectLst>
                  <a:outerShdw blurRad="38100" dist="19050" dir="2700000" algn="tl" rotWithShape="0">
                    <a:schemeClr val="dk1">
                      <a:alpha val="40000"/>
                    </a:schemeClr>
                  </a:outerShdw>
                </a:effectLst>
                <a:latin typeface="+mj-lt"/>
              </a:rPr>
              <a:t>IN THC POTENCY </a:t>
            </a:r>
            <a:r>
              <a:rPr lang="en-US" altLang="en-US" sz="4400" b="1" dirty="0">
                <a:ln w="0"/>
                <a:solidFill>
                  <a:schemeClr val="bg1"/>
                </a:solidFill>
                <a:effectLst>
                  <a:outerShdw blurRad="38100" dist="19050" dir="2700000" algn="tl" rotWithShape="0">
                    <a:schemeClr val="dk1">
                      <a:alpha val="40000"/>
                    </a:schemeClr>
                  </a:outerShdw>
                </a:effectLst>
                <a:latin typeface="+mj-lt"/>
              </a:rPr>
              <a:t>IN COLORADO</a:t>
            </a:r>
            <a:br>
              <a:rPr lang="en-US" altLang="en-US" sz="4400" b="1" dirty="0">
                <a:ln w="0"/>
                <a:solidFill>
                  <a:schemeClr val="bg1"/>
                </a:solidFill>
                <a:effectLst>
                  <a:outerShdw blurRad="38100" dist="19050" dir="2700000" algn="tl" rotWithShape="0">
                    <a:schemeClr val="dk1">
                      <a:alpha val="40000"/>
                    </a:schemeClr>
                  </a:outerShdw>
                </a:effectLst>
                <a:latin typeface="+mj-lt"/>
              </a:rPr>
            </a:br>
            <a:endParaRPr lang="en-US" dirty="0"/>
          </a:p>
        </p:txBody>
      </p:sp>
      <p:sp>
        <p:nvSpPr>
          <p:cNvPr id="4" name="Content Placeholder 3">
            <a:extLst>
              <a:ext uri="{FF2B5EF4-FFF2-40B4-BE49-F238E27FC236}">
                <a16:creationId xmlns:a16="http://schemas.microsoft.com/office/drawing/2014/main" id="{DBA44900-B2AF-45AF-B334-8010B3BF2ED7}"/>
              </a:ext>
            </a:extLst>
          </p:cNvPr>
          <p:cNvSpPr>
            <a:spLocks noGrp="1"/>
          </p:cNvSpPr>
          <p:nvPr>
            <p:ph idx="1"/>
          </p:nvPr>
        </p:nvSpPr>
        <p:spPr>
          <a:xfrm>
            <a:off x="7848741" y="1498137"/>
            <a:ext cx="3336784" cy="4633769"/>
          </a:xfrm>
        </p:spPr>
        <p:txBody>
          <a:bodyPr>
            <a:normAutofit/>
          </a:bodyPr>
          <a:lstStyle/>
          <a:p>
            <a:r>
              <a:rPr lang="en-US" sz="2000" dirty="0"/>
              <a:t>Research supporting the use of dispensary cannabis for medical purposes is on THC less than 10%</a:t>
            </a:r>
          </a:p>
          <a:p>
            <a:r>
              <a:rPr lang="en-US" sz="2000" dirty="0"/>
              <a:t>We have no research that shows high potency products are safe or effective for any medical condition</a:t>
            </a:r>
          </a:p>
          <a:p>
            <a:r>
              <a:rPr lang="en-US" sz="2000" dirty="0"/>
              <a:t>Multiple studies show serious problems with high THC:  addiction, psychosis, depression, anxiety, sleep problems, suicide, violence. </a:t>
            </a:r>
          </a:p>
          <a:p>
            <a:endParaRPr lang="en-US" sz="2000" dirty="0"/>
          </a:p>
        </p:txBody>
      </p:sp>
      <p:pic>
        <p:nvPicPr>
          <p:cNvPr id="6" name="Content Placeholder 5">
            <a:extLst>
              <a:ext uri="{FF2B5EF4-FFF2-40B4-BE49-F238E27FC236}">
                <a16:creationId xmlns:a16="http://schemas.microsoft.com/office/drawing/2014/main" id="{FD24F6AF-1A33-4510-90FF-68FDB495C7AF}"/>
              </a:ext>
            </a:extLst>
          </p:cNvPr>
          <p:cNvPicPr>
            <a:picLocks noGrp="1" noChangeAspect="1"/>
          </p:cNvPicPr>
          <p:nvPr>
            <p:ph idx="10"/>
          </p:nvPr>
        </p:nvPicPr>
        <p:blipFill>
          <a:blip r:embed="rId2"/>
          <a:stretch>
            <a:fillRect/>
          </a:stretch>
        </p:blipFill>
        <p:spPr>
          <a:xfrm>
            <a:off x="1006475" y="1498137"/>
            <a:ext cx="6337300" cy="4195879"/>
          </a:xfrm>
          <a:prstGeom prst="rect">
            <a:avLst/>
          </a:prstGeom>
        </p:spPr>
      </p:pic>
      <p:sp>
        <p:nvSpPr>
          <p:cNvPr id="8" name="TextBox 7">
            <a:extLst>
              <a:ext uri="{FF2B5EF4-FFF2-40B4-BE49-F238E27FC236}">
                <a16:creationId xmlns:a16="http://schemas.microsoft.com/office/drawing/2014/main" id="{D8D0F5ED-240E-4124-9C92-A2C3980425FF}"/>
              </a:ext>
            </a:extLst>
          </p:cNvPr>
          <p:cNvSpPr txBox="1"/>
          <p:nvPr/>
        </p:nvSpPr>
        <p:spPr>
          <a:xfrm>
            <a:off x="822323" y="5431525"/>
            <a:ext cx="6978652" cy="1015663"/>
          </a:xfrm>
          <a:prstGeom prst="rect">
            <a:avLst/>
          </a:prstGeom>
          <a:noFill/>
        </p:spPr>
        <p:txBody>
          <a:bodyPr wrap="square" rtlCol="0">
            <a:spAutoFit/>
          </a:bodyPr>
          <a:lstStyle/>
          <a:p>
            <a:r>
              <a:rPr lang="en-US" sz="1400" dirty="0">
                <a:latin typeface="+mj-lt"/>
              </a:rPr>
              <a:t>Mahmoud A. </a:t>
            </a:r>
            <a:r>
              <a:rPr lang="en-US" sz="1400" dirty="0" err="1">
                <a:latin typeface="+mj-lt"/>
              </a:rPr>
              <a:t>Elsohly</a:t>
            </a:r>
            <a:r>
              <a:rPr lang="en-US" sz="1400" dirty="0">
                <a:latin typeface="+mj-lt"/>
              </a:rPr>
              <a:t> (2014) Potency Monitoring Program, Supported by NIDA (years 1960-2015), and Colorado Department of Health and Environment, </a:t>
            </a:r>
            <a:r>
              <a:rPr lang="it-IT" sz="1400" b="0" i="1" u="none" strike="noStrike" baseline="0" dirty="0">
                <a:latin typeface="+mj-lt"/>
              </a:rPr>
              <a:t>THC Concentration in Colorado Marijuana </a:t>
            </a:r>
            <a:r>
              <a:rPr lang="it-IT" sz="1400" b="0" i="0" u="none" strike="noStrike" baseline="0" dirty="0">
                <a:latin typeface="+mj-lt"/>
              </a:rPr>
              <a:t>(year 2020)</a:t>
            </a:r>
            <a:r>
              <a:rPr lang="en-US" sz="1400" dirty="0">
                <a:latin typeface="+mj-lt"/>
              </a:rPr>
              <a:t> </a:t>
            </a:r>
          </a:p>
          <a:p>
            <a:endParaRPr lang="en-US" dirty="0"/>
          </a:p>
        </p:txBody>
      </p:sp>
    </p:spTree>
    <p:extLst>
      <p:ext uri="{BB962C8B-B14F-4D97-AF65-F5344CB8AC3E}">
        <p14:creationId xmlns:p14="http://schemas.microsoft.com/office/powerpoint/2010/main" val="1333920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E47D45B-B3F5-5549-AA60-204F02D502DD}"/>
              </a:ext>
            </a:extLst>
          </p:cNvPr>
          <p:cNvSpPr/>
          <p:nvPr/>
        </p:nvSpPr>
        <p:spPr>
          <a:xfrm>
            <a:off x="7366350" y="1263773"/>
            <a:ext cx="4525041" cy="5450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extBox 1">
            <a:extLst>
              <a:ext uri="{FF2B5EF4-FFF2-40B4-BE49-F238E27FC236}">
                <a16:creationId xmlns:a16="http://schemas.microsoft.com/office/drawing/2014/main" id="{37F9B259-AC7F-4C83-89D4-842330DDE463}"/>
              </a:ext>
            </a:extLst>
          </p:cNvPr>
          <p:cNvSpPr txBox="1"/>
          <p:nvPr/>
        </p:nvSpPr>
        <p:spPr>
          <a:xfrm>
            <a:off x="7596887" y="5236496"/>
            <a:ext cx="4477362" cy="1015663"/>
          </a:xfrm>
          <a:prstGeom prst="rect">
            <a:avLst/>
          </a:prstGeom>
          <a:noFill/>
        </p:spPr>
        <p:txBody>
          <a:bodyPr wrap="square" rtlCol="0">
            <a:spAutoFit/>
          </a:bodyPr>
          <a:lstStyle/>
          <a:p>
            <a:r>
              <a:rPr lang="en-US" sz="2000" dirty="0"/>
              <a:t>There has been a significant increase in dabbing and edible use among adolescents in Colorado since 2015.  </a:t>
            </a:r>
          </a:p>
        </p:txBody>
      </p:sp>
      <p:sp>
        <p:nvSpPr>
          <p:cNvPr id="14" name="TextBox 13">
            <a:extLst>
              <a:ext uri="{FF2B5EF4-FFF2-40B4-BE49-F238E27FC236}">
                <a16:creationId xmlns:a16="http://schemas.microsoft.com/office/drawing/2014/main" id="{140CB801-301E-DB46-872E-8878954EA494}"/>
              </a:ext>
            </a:extLst>
          </p:cNvPr>
          <p:cNvSpPr txBox="1"/>
          <p:nvPr/>
        </p:nvSpPr>
        <p:spPr>
          <a:xfrm>
            <a:off x="7549208" y="2663432"/>
            <a:ext cx="3959916" cy="276999"/>
          </a:xfrm>
          <a:prstGeom prst="rect">
            <a:avLst/>
          </a:prstGeom>
          <a:noFill/>
        </p:spPr>
        <p:txBody>
          <a:bodyPr wrap="square" rtlCol="0">
            <a:spAutoFit/>
          </a:bodyPr>
          <a:lstStyle/>
          <a:p>
            <a:r>
              <a:rPr lang="en-US" sz="1200" dirty="0"/>
              <a:t>JAMA Pediatrics 2019;143(6):e20182741</a:t>
            </a:r>
          </a:p>
        </p:txBody>
      </p:sp>
      <p:sp>
        <p:nvSpPr>
          <p:cNvPr id="15" name="TextBox 14">
            <a:extLst>
              <a:ext uri="{FF2B5EF4-FFF2-40B4-BE49-F238E27FC236}">
                <a16:creationId xmlns:a16="http://schemas.microsoft.com/office/drawing/2014/main" id="{F3E58C8A-3476-154E-A75B-8264ED18C421}"/>
              </a:ext>
            </a:extLst>
          </p:cNvPr>
          <p:cNvSpPr txBox="1"/>
          <p:nvPr/>
        </p:nvSpPr>
        <p:spPr>
          <a:xfrm>
            <a:off x="7544810" y="4765270"/>
            <a:ext cx="2361033" cy="276999"/>
          </a:xfrm>
          <a:prstGeom prst="rect">
            <a:avLst/>
          </a:prstGeom>
          <a:noFill/>
        </p:spPr>
        <p:txBody>
          <a:bodyPr wrap="square" rtlCol="0">
            <a:spAutoFit/>
          </a:bodyPr>
          <a:lstStyle/>
          <a:p>
            <a:r>
              <a:rPr lang="en-US" sz="1200" dirty="0"/>
              <a:t>NEJM 2019;380:689-690</a:t>
            </a:r>
          </a:p>
        </p:txBody>
      </p:sp>
      <p:sp>
        <p:nvSpPr>
          <p:cNvPr id="13" name="TextBox 12">
            <a:extLst>
              <a:ext uri="{FF2B5EF4-FFF2-40B4-BE49-F238E27FC236}">
                <a16:creationId xmlns:a16="http://schemas.microsoft.com/office/drawing/2014/main" id="{850D7CBE-B326-0741-B9DE-F323A25D9A79}"/>
              </a:ext>
            </a:extLst>
          </p:cNvPr>
          <p:cNvSpPr txBox="1"/>
          <p:nvPr/>
        </p:nvSpPr>
        <p:spPr>
          <a:xfrm>
            <a:off x="7544810" y="1307729"/>
            <a:ext cx="4198196" cy="1323439"/>
          </a:xfrm>
          <a:prstGeom prst="rect">
            <a:avLst/>
          </a:prstGeom>
          <a:noFill/>
        </p:spPr>
        <p:txBody>
          <a:bodyPr wrap="square" rtlCol="0">
            <a:spAutoFit/>
          </a:bodyPr>
          <a:lstStyle/>
          <a:p>
            <a:r>
              <a:rPr lang="en-US" sz="2000" dirty="0"/>
              <a:t>The use of e-cigarettes and vape devices by youth has rapidly increased, driven in part by marketing and advertising</a:t>
            </a:r>
          </a:p>
        </p:txBody>
      </p:sp>
      <p:sp>
        <p:nvSpPr>
          <p:cNvPr id="16" name="TextBox 15">
            <a:extLst>
              <a:ext uri="{FF2B5EF4-FFF2-40B4-BE49-F238E27FC236}">
                <a16:creationId xmlns:a16="http://schemas.microsoft.com/office/drawing/2014/main" id="{5D60BAF6-DBD6-AD4C-B96D-D699E043FF55}"/>
              </a:ext>
            </a:extLst>
          </p:cNvPr>
          <p:cNvSpPr txBox="1"/>
          <p:nvPr/>
        </p:nvSpPr>
        <p:spPr>
          <a:xfrm>
            <a:off x="7497181" y="3022542"/>
            <a:ext cx="4063969" cy="1631216"/>
          </a:xfrm>
          <a:prstGeom prst="rect">
            <a:avLst/>
          </a:prstGeom>
          <a:solidFill>
            <a:schemeClr val="bg1"/>
          </a:solidFill>
        </p:spPr>
        <p:txBody>
          <a:bodyPr wrap="square" rtlCol="0">
            <a:spAutoFit/>
          </a:bodyPr>
          <a:lstStyle/>
          <a:p>
            <a:r>
              <a:rPr lang="en-US" sz="2000" dirty="0"/>
              <a:t>Among adolescents reporting use of vape products in Colorado, 50.1% reported using marijuana in the past 30 days versus 7.6% of those not using vape products</a:t>
            </a:r>
            <a:r>
              <a:rPr lang="en-US" sz="2000" dirty="0">
                <a:solidFill>
                  <a:schemeClr val="tx2">
                    <a:lumMod val="75000"/>
                  </a:schemeClr>
                </a:solidFill>
              </a:rPr>
              <a:t>. </a:t>
            </a:r>
          </a:p>
        </p:txBody>
      </p:sp>
      <p:sp>
        <p:nvSpPr>
          <p:cNvPr id="17" name="TextBox 16">
            <a:extLst>
              <a:ext uri="{FF2B5EF4-FFF2-40B4-BE49-F238E27FC236}">
                <a16:creationId xmlns:a16="http://schemas.microsoft.com/office/drawing/2014/main" id="{0811AC2E-7EB3-E940-B699-BECD9DDA7E26}"/>
              </a:ext>
            </a:extLst>
          </p:cNvPr>
          <p:cNvSpPr txBox="1"/>
          <p:nvPr/>
        </p:nvSpPr>
        <p:spPr>
          <a:xfrm>
            <a:off x="7596887" y="6217014"/>
            <a:ext cx="3117901" cy="461665"/>
          </a:xfrm>
          <a:prstGeom prst="rect">
            <a:avLst/>
          </a:prstGeom>
          <a:noFill/>
        </p:spPr>
        <p:txBody>
          <a:bodyPr wrap="square" rtlCol="0">
            <a:spAutoFit/>
          </a:bodyPr>
          <a:lstStyle/>
          <a:p>
            <a:r>
              <a:rPr lang="en-US" sz="1200" dirty="0"/>
              <a:t>JAMA Pediatrics 2019;173:988-989</a:t>
            </a:r>
          </a:p>
          <a:p>
            <a:r>
              <a:rPr lang="en-US" sz="1200" dirty="0"/>
              <a:t>Colorado Healthy Kids Survey, 2019</a:t>
            </a:r>
          </a:p>
        </p:txBody>
      </p:sp>
      <p:sp>
        <p:nvSpPr>
          <p:cNvPr id="21506" name="Title 1"/>
          <p:cNvSpPr>
            <a:spLocks noGrp="1"/>
          </p:cNvSpPr>
          <p:nvPr>
            <p:ph type="ctrTitle" idx="4294967295"/>
          </p:nvPr>
        </p:nvSpPr>
        <p:spPr>
          <a:xfrm>
            <a:off x="444595" y="-1"/>
            <a:ext cx="11446795" cy="1232823"/>
          </a:xfrm>
          <a:solidFill>
            <a:schemeClr val="accent1">
              <a:lumMod val="75000"/>
            </a:schemeClr>
          </a:solidFill>
          <a:ln>
            <a:noFill/>
          </a:ln>
        </p:spPr>
        <p:txBody>
          <a:bodyPr>
            <a:noAutofit/>
          </a:bodyPr>
          <a:lstStyle/>
          <a:p>
            <a:pPr algn="ctr"/>
            <a:r>
              <a:rPr lang="en-US" altLang="en-US" sz="3600" b="1" cap="none" dirty="0">
                <a:ln w="0"/>
                <a:solidFill>
                  <a:schemeClr val="bg1"/>
                </a:solidFill>
                <a:effectLst>
                  <a:outerShdw blurRad="38100" dist="19050" dir="2700000" algn="tl" rotWithShape="0">
                    <a:schemeClr val="dk1">
                      <a:alpha val="40000"/>
                    </a:schemeClr>
                  </a:outerShdw>
                </a:effectLst>
              </a:rPr>
              <a:t>KIDS AND ADULTS THINK IT’S SAFE BECAUSE IT IS</a:t>
            </a:r>
            <a:br>
              <a:rPr lang="en-US" altLang="en-US" sz="3600" b="1" cap="none" dirty="0">
                <a:ln w="0"/>
                <a:solidFill>
                  <a:schemeClr val="tx1"/>
                </a:solidFill>
                <a:effectLst>
                  <a:outerShdw blurRad="38100" dist="19050" dir="2700000" algn="tl" rotWithShape="0">
                    <a:schemeClr val="dk1">
                      <a:alpha val="40000"/>
                    </a:schemeClr>
                  </a:outerShdw>
                </a:effectLst>
              </a:rPr>
            </a:br>
            <a:r>
              <a:rPr lang="en-US" altLang="en-US" sz="3600" b="1" cap="none" dirty="0">
                <a:ln w="0"/>
                <a:solidFill>
                  <a:srgbClr val="FFC000"/>
                </a:solidFill>
                <a:effectLst>
                  <a:outerShdw blurRad="38100" dist="19050" dir="2700000" algn="tl" rotWithShape="0">
                    <a:schemeClr val="dk1">
                      <a:alpha val="40000"/>
                    </a:schemeClr>
                  </a:outerShdw>
                </a:effectLst>
              </a:rPr>
              <a:t>AGGRESSIVELY MARKETED AND SOLD AS</a:t>
            </a:r>
            <a:r>
              <a:rPr lang="en-US" altLang="en-US" sz="3600" b="1" cap="none" dirty="0">
                <a:ln w="0"/>
                <a:solidFill>
                  <a:schemeClr val="tx1"/>
                </a:solidFill>
                <a:effectLst>
                  <a:outerShdw blurRad="38100" dist="19050" dir="2700000" algn="tl" rotWithShape="0">
                    <a:schemeClr val="dk1">
                      <a:alpha val="40000"/>
                    </a:schemeClr>
                  </a:outerShdw>
                </a:effectLst>
              </a:rPr>
              <a:t> </a:t>
            </a:r>
            <a:r>
              <a:rPr lang="en-US" altLang="en-US" sz="3600" b="1" cap="none" dirty="0">
                <a:ln w="0"/>
                <a:solidFill>
                  <a:srgbClr val="FFC000"/>
                </a:solidFill>
                <a:effectLst>
                  <a:outerShdw blurRad="38100" dist="19050" dir="2700000" algn="tl" rotWithShape="0">
                    <a:schemeClr val="dk1">
                      <a:alpha val="40000"/>
                    </a:schemeClr>
                  </a:outerShdw>
                </a:effectLst>
              </a:rPr>
              <a:t>MEDICINE</a:t>
            </a:r>
          </a:p>
        </p:txBody>
      </p:sp>
      <p:pic>
        <p:nvPicPr>
          <p:cNvPr id="6" name="Picture 5" descr="A close up of food&#10;&#10;Description automatically generated">
            <a:extLst>
              <a:ext uri="{FF2B5EF4-FFF2-40B4-BE49-F238E27FC236}">
                <a16:creationId xmlns:a16="http://schemas.microsoft.com/office/drawing/2014/main" id="{DF9AD03C-CA72-4DB3-8EC3-6C6A342B3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96" y="1349281"/>
            <a:ext cx="6936792" cy="5203920"/>
          </a:xfrm>
          <a:prstGeom prst="rect">
            <a:avLst/>
          </a:prstGeom>
        </p:spPr>
      </p:pic>
    </p:spTree>
    <p:extLst>
      <p:ext uri="{BB962C8B-B14F-4D97-AF65-F5344CB8AC3E}">
        <p14:creationId xmlns:p14="http://schemas.microsoft.com/office/powerpoint/2010/main" val="2663007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3489C-2F86-4BC7-8DFA-EB60785C40DA}"/>
              </a:ext>
            </a:extLst>
          </p:cNvPr>
          <p:cNvSpPr>
            <a:spLocks noGrp="1"/>
          </p:cNvSpPr>
          <p:nvPr>
            <p:ph type="title"/>
          </p:nvPr>
        </p:nvSpPr>
        <p:spPr>
          <a:xfrm>
            <a:off x="813523" y="374073"/>
            <a:ext cx="10533351" cy="1316615"/>
          </a:xfrm>
          <a:solidFill>
            <a:schemeClr val="accent1">
              <a:lumMod val="75000"/>
            </a:schemeClr>
          </a:solidFill>
        </p:spPr>
        <p:txBody>
          <a:bodyPr>
            <a:noAutofit/>
          </a:bodyPr>
          <a:lstStyle/>
          <a:p>
            <a:pPr algn="ctr"/>
            <a:r>
              <a:rPr lang="en-US" sz="3200" b="1" dirty="0">
                <a:ln w="0"/>
                <a:solidFill>
                  <a:schemeClr val="bg1"/>
                </a:solidFill>
                <a:effectLst>
                  <a:outerShdw blurRad="38100" dist="19050" dir="2700000" algn="tl" rotWithShape="0">
                    <a:schemeClr val="dk1">
                      <a:alpha val="40000"/>
                    </a:schemeClr>
                  </a:outerShdw>
                </a:effectLst>
              </a:rPr>
              <a:t>MOST PRODUCTS AVAILABLE IN COLORADO MEDICAL AND RECREATIONAL DISPENSARIES CONTAIN </a:t>
            </a:r>
            <a:br>
              <a:rPr lang="en-US" sz="3200" b="1" dirty="0">
                <a:ln w="0"/>
                <a:solidFill>
                  <a:schemeClr val="bg1"/>
                </a:solidFill>
                <a:effectLst>
                  <a:outerShdw blurRad="38100" dist="19050" dir="2700000" algn="tl" rotWithShape="0">
                    <a:schemeClr val="dk1">
                      <a:alpha val="40000"/>
                    </a:schemeClr>
                  </a:outerShdw>
                </a:effectLst>
              </a:rPr>
            </a:br>
            <a:r>
              <a:rPr lang="en-US" sz="3200" b="1" dirty="0">
                <a:ln w="0"/>
                <a:solidFill>
                  <a:srgbClr val="FFC000"/>
                </a:solidFill>
                <a:effectLst>
                  <a:outerShdw blurRad="38100" dist="19050" dir="2700000" algn="tl" rotWithShape="0">
                    <a:schemeClr val="dk1">
                      <a:alpha val="40000"/>
                    </a:schemeClr>
                  </a:outerShdw>
                </a:effectLst>
              </a:rPr>
              <a:t>GREATER THAN 15% THC</a:t>
            </a:r>
            <a:endParaRPr lang="en-US" sz="3200" b="1" dirty="0"/>
          </a:p>
        </p:txBody>
      </p:sp>
      <p:pic>
        <p:nvPicPr>
          <p:cNvPr id="4" name="Content Placeholder 3">
            <a:extLst>
              <a:ext uri="{FF2B5EF4-FFF2-40B4-BE49-F238E27FC236}">
                <a16:creationId xmlns:a16="http://schemas.microsoft.com/office/drawing/2014/main" id="{E4EE9399-3C9E-42F0-83E8-29BD5DD43E0A}"/>
              </a:ext>
            </a:extLst>
          </p:cNvPr>
          <p:cNvPicPr>
            <a:picLocks noGrp="1" noChangeAspect="1"/>
          </p:cNvPicPr>
          <p:nvPr>
            <p:ph idx="1"/>
          </p:nvPr>
        </p:nvPicPr>
        <p:blipFill>
          <a:blip r:embed="rId2"/>
          <a:stretch>
            <a:fillRect/>
          </a:stretch>
        </p:blipFill>
        <p:spPr>
          <a:xfrm>
            <a:off x="8937118" y="1842422"/>
            <a:ext cx="2532913" cy="1588059"/>
          </a:xfrm>
          <a:prstGeom prst="rect">
            <a:avLst/>
          </a:prstGeom>
        </p:spPr>
      </p:pic>
      <p:pic>
        <p:nvPicPr>
          <p:cNvPr id="5" name="Picture 4">
            <a:extLst>
              <a:ext uri="{FF2B5EF4-FFF2-40B4-BE49-F238E27FC236}">
                <a16:creationId xmlns:a16="http://schemas.microsoft.com/office/drawing/2014/main" id="{FA8798A9-66D2-4D4F-AE98-76F31D277679}"/>
              </a:ext>
            </a:extLst>
          </p:cNvPr>
          <p:cNvPicPr>
            <a:picLocks noChangeAspect="1"/>
          </p:cNvPicPr>
          <p:nvPr/>
        </p:nvPicPr>
        <p:blipFill>
          <a:blip r:embed="rId3"/>
          <a:stretch>
            <a:fillRect/>
          </a:stretch>
        </p:blipFill>
        <p:spPr>
          <a:xfrm>
            <a:off x="980751" y="1794329"/>
            <a:ext cx="3865199" cy="3383573"/>
          </a:xfrm>
          <a:prstGeom prst="rect">
            <a:avLst/>
          </a:prstGeom>
        </p:spPr>
      </p:pic>
      <p:pic>
        <p:nvPicPr>
          <p:cNvPr id="6" name="Picture 5">
            <a:extLst>
              <a:ext uri="{FF2B5EF4-FFF2-40B4-BE49-F238E27FC236}">
                <a16:creationId xmlns:a16="http://schemas.microsoft.com/office/drawing/2014/main" id="{E30303B1-AD0F-41C7-B3DF-CF54D078AC84}"/>
              </a:ext>
            </a:extLst>
          </p:cNvPr>
          <p:cNvPicPr>
            <a:picLocks noChangeAspect="1"/>
          </p:cNvPicPr>
          <p:nvPr/>
        </p:nvPicPr>
        <p:blipFill>
          <a:blip r:embed="rId4"/>
          <a:stretch>
            <a:fillRect/>
          </a:stretch>
        </p:blipFill>
        <p:spPr>
          <a:xfrm>
            <a:off x="4733463" y="1680098"/>
            <a:ext cx="3974937" cy="3487214"/>
          </a:xfrm>
          <a:prstGeom prst="rect">
            <a:avLst/>
          </a:prstGeom>
        </p:spPr>
      </p:pic>
      <p:sp>
        <p:nvSpPr>
          <p:cNvPr id="8" name="TextBox 7">
            <a:extLst>
              <a:ext uri="{FF2B5EF4-FFF2-40B4-BE49-F238E27FC236}">
                <a16:creationId xmlns:a16="http://schemas.microsoft.com/office/drawing/2014/main" id="{D47B3DD9-0741-423F-B86D-771F14160506}"/>
              </a:ext>
            </a:extLst>
          </p:cNvPr>
          <p:cNvSpPr txBox="1"/>
          <p:nvPr/>
        </p:nvSpPr>
        <p:spPr>
          <a:xfrm>
            <a:off x="877760" y="5128445"/>
            <a:ext cx="10077090" cy="1000274"/>
          </a:xfrm>
          <a:prstGeom prst="rect">
            <a:avLst/>
          </a:prstGeom>
          <a:noFill/>
        </p:spPr>
        <p:txBody>
          <a:bodyPr wrap="square" rtlCol="0">
            <a:spAutoFit/>
          </a:bodyPr>
          <a:lstStyle/>
          <a:p>
            <a:endParaRPr lang="en-US" sz="1800" dirty="0">
              <a:solidFill>
                <a:schemeClr val="tx2">
                  <a:lumMod val="75000"/>
                </a:schemeClr>
              </a:solidFill>
            </a:endParaRPr>
          </a:p>
          <a:p>
            <a:pPr marL="174625" indent="-174625">
              <a:spcBef>
                <a:spcPts val="600"/>
              </a:spcBef>
              <a:buFont typeface="Arial" panose="020B0604020202020204" pitchFamily="34" charset="0"/>
              <a:buChar char="•"/>
            </a:pPr>
            <a:r>
              <a:rPr lang="en-US" sz="1800" dirty="0">
                <a:solidFill>
                  <a:schemeClr val="tx2">
                    <a:lumMod val="75000"/>
                  </a:schemeClr>
                </a:solidFill>
              </a:rPr>
              <a:t>Prior to HB21- 1317 twice as much could be bought daily in medical versus retail (40 grams vs 20 grams per day), taxes significantly lower, no marijuana recommendation specifications or monitoring </a:t>
            </a:r>
          </a:p>
        </p:txBody>
      </p:sp>
      <p:pic>
        <p:nvPicPr>
          <p:cNvPr id="9" name="Picture 8">
            <a:extLst>
              <a:ext uri="{FF2B5EF4-FFF2-40B4-BE49-F238E27FC236}">
                <a16:creationId xmlns:a16="http://schemas.microsoft.com/office/drawing/2014/main" id="{3EE69D96-B27A-4061-BAB3-8A2BFC9CC1DF}"/>
              </a:ext>
            </a:extLst>
          </p:cNvPr>
          <p:cNvPicPr>
            <a:picLocks noChangeAspect="1"/>
          </p:cNvPicPr>
          <p:nvPr/>
        </p:nvPicPr>
        <p:blipFill>
          <a:blip r:embed="rId5"/>
          <a:stretch>
            <a:fillRect/>
          </a:stretch>
        </p:blipFill>
        <p:spPr>
          <a:xfrm>
            <a:off x="9116901" y="3582215"/>
            <a:ext cx="1956986" cy="1585097"/>
          </a:xfrm>
          <a:prstGeom prst="rect">
            <a:avLst/>
          </a:prstGeom>
        </p:spPr>
      </p:pic>
    </p:spTree>
    <p:extLst>
      <p:ext uri="{BB962C8B-B14F-4D97-AF65-F5344CB8AC3E}">
        <p14:creationId xmlns:p14="http://schemas.microsoft.com/office/powerpoint/2010/main" val="1482412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3094EA-AE74-7F90-6038-5A7D50A05F9B}"/>
              </a:ext>
            </a:extLst>
          </p:cNvPr>
          <p:cNvSpPr txBox="1"/>
          <p:nvPr/>
        </p:nvSpPr>
        <p:spPr>
          <a:xfrm>
            <a:off x="880056" y="412124"/>
            <a:ext cx="10431888" cy="5878532"/>
          </a:xfrm>
          <a:prstGeom prst="rect">
            <a:avLst/>
          </a:prstGeom>
          <a:noFill/>
        </p:spPr>
        <p:txBody>
          <a:bodyPr wrap="square" rtlCol="0">
            <a:spAutoFit/>
          </a:bodyPr>
          <a:lstStyle/>
          <a:p>
            <a:r>
              <a:rPr lang="en-US" sz="2800" dirty="0"/>
              <a:t>By </a:t>
            </a:r>
            <a:r>
              <a:rPr lang="en-US" sz="2800" dirty="0">
                <a:highlight>
                  <a:srgbClr val="FFFF00"/>
                </a:highlight>
              </a:rPr>
              <a:t>2022</a:t>
            </a:r>
            <a:r>
              <a:rPr lang="en-US" sz="2800" dirty="0"/>
              <a:t> there were </a:t>
            </a:r>
            <a:r>
              <a:rPr lang="en-US" sz="2800" dirty="0">
                <a:highlight>
                  <a:srgbClr val="FFFF00"/>
                </a:highlight>
              </a:rPr>
              <a:t>only 2</a:t>
            </a:r>
            <a:r>
              <a:rPr lang="en-US" sz="2800" dirty="0"/>
              <a:t> randomized, controlled clinical trials for PTSD patients. The first used the synthetic cannabinoid nabilone.</a:t>
            </a:r>
          </a:p>
          <a:p>
            <a:endParaRPr lang="en-US" sz="2800" dirty="0"/>
          </a:p>
          <a:p>
            <a:r>
              <a:rPr lang="en-US" sz="2800" b="1" dirty="0"/>
              <a:t>The efficacy of nabilone, a synthetic cannabinoid, in the treatment of PTSD-associated nightmares: A preliminary randomized, double-blind, placebo-controlled cross-over design study </a:t>
            </a:r>
            <a:r>
              <a:rPr lang="en-US" sz="2000" dirty="0" err="1"/>
              <a:t>Jetly</a:t>
            </a:r>
            <a:r>
              <a:rPr lang="en-US" sz="2000" dirty="0"/>
              <a:t> R et al. </a:t>
            </a:r>
            <a:r>
              <a:rPr lang="en-US" sz="2000" dirty="0" err="1"/>
              <a:t>Psychoneuroendocrinology</a:t>
            </a:r>
            <a:r>
              <a:rPr lang="en-US" sz="2000" dirty="0"/>
              <a:t> 2015;51:585-588.</a:t>
            </a:r>
          </a:p>
          <a:p>
            <a:endParaRPr lang="en-US" sz="2000" dirty="0"/>
          </a:p>
          <a:p>
            <a:r>
              <a:rPr lang="en-US" sz="2800" dirty="0"/>
              <a:t>10 military males with chronic PTSD in Canada, dosed up to 3 mg/day for 7 weeks, one daily dose one hour before bedtime, </a:t>
            </a:r>
            <a:r>
              <a:rPr lang="en-US" sz="2800" dirty="0">
                <a:highlight>
                  <a:srgbClr val="FFFF00"/>
                </a:highlight>
              </a:rPr>
              <a:t>avg dose 1.95 </a:t>
            </a:r>
            <a:r>
              <a:rPr lang="en-US" sz="2800" dirty="0"/>
              <a:t>± 0.9 mg, 9 males in the placebo group</a:t>
            </a:r>
          </a:p>
          <a:p>
            <a:r>
              <a:rPr lang="en-US" sz="2800" dirty="0"/>
              <a:t>The nabilone group experienced reduced nightmares and improved general well being compared to the placebo group.</a:t>
            </a:r>
          </a:p>
          <a:p>
            <a:r>
              <a:rPr lang="en-US" sz="2800" dirty="0"/>
              <a:t>Very small sample size, short duration, needed to be replicated</a:t>
            </a:r>
          </a:p>
        </p:txBody>
      </p:sp>
    </p:spTree>
    <p:extLst>
      <p:ext uri="{BB962C8B-B14F-4D97-AF65-F5344CB8AC3E}">
        <p14:creationId xmlns:p14="http://schemas.microsoft.com/office/powerpoint/2010/main" val="2215558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F40EC-E680-4078-A6CF-F99B809C605D}"/>
              </a:ext>
            </a:extLst>
          </p:cNvPr>
          <p:cNvSpPr>
            <a:spLocks noGrp="1"/>
          </p:cNvSpPr>
          <p:nvPr>
            <p:ph type="title" idx="4294967295"/>
          </p:nvPr>
        </p:nvSpPr>
        <p:spPr>
          <a:xfrm>
            <a:off x="838200" y="417512"/>
            <a:ext cx="10515600" cy="1408113"/>
          </a:xfrm>
          <a:solidFill>
            <a:schemeClr val="accent1">
              <a:lumMod val="75000"/>
            </a:schemeClr>
          </a:solidFill>
        </p:spPr>
        <p:txBody>
          <a:bodyPr/>
          <a:lstStyle/>
          <a:p>
            <a:r>
              <a:rPr lang="en-US" dirty="0">
                <a:solidFill>
                  <a:schemeClr val="bg1"/>
                </a:solidFill>
              </a:rPr>
              <a:t>RCT of cannabis for PTSD failed to show any benefit over placebo</a:t>
            </a:r>
            <a:r>
              <a:rPr lang="en-US" sz="2400" dirty="0">
                <a:solidFill>
                  <a:schemeClr val="bg1"/>
                </a:solidFill>
              </a:rPr>
              <a:t> Bonn-Miller MO et al. PLOS ONE </a:t>
            </a:r>
            <a:r>
              <a:rPr lang="en-US" sz="2400" b="1" u="sng" dirty="0">
                <a:solidFill>
                  <a:schemeClr val="bg1"/>
                </a:solidFill>
              </a:rPr>
              <a:t>2021</a:t>
            </a:r>
            <a:endParaRPr lang="en-US" b="1" u="sng" dirty="0">
              <a:solidFill>
                <a:schemeClr val="bg1"/>
              </a:solidFill>
            </a:endParaRPr>
          </a:p>
        </p:txBody>
      </p:sp>
      <p:sp>
        <p:nvSpPr>
          <p:cNvPr id="3" name="Content Placeholder 2">
            <a:extLst>
              <a:ext uri="{FF2B5EF4-FFF2-40B4-BE49-F238E27FC236}">
                <a16:creationId xmlns:a16="http://schemas.microsoft.com/office/drawing/2014/main" id="{550A2945-2058-4DD0-A14F-62A228997646}"/>
              </a:ext>
            </a:extLst>
          </p:cNvPr>
          <p:cNvSpPr>
            <a:spLocks noGrp="1"/>
          </p:cNvSpPr>
          <p:nvPr>
            <p:ph idx="4294967295"/>
          </p:nvPr>
        </p:nvSpPr>
        <p:spPr>
          <a:xfrm>
            <a:off x="838200" y="1825625"/>
            <a:ext cx="10515600" cy="4351338"/>
          </a:xfrm>
        </p:spPr>
        <p:txBody>
          <a:bodyPr>
            <a:normAutofit fontScale="85000" lnSpcReduction="20000"/>
          </a:bodyPr>
          <a:lstStyle/>
          <a:p>
            <a:r>
              <a:rPr lang="en-US" dirty="0"/>
              <a:t>randomized, double-blind, placebo-controlled, crossover trial of smoked cannabis containing three different concentrations of THC and CBD, and placebo</a:t>
            </a:r>
          </a:p>
          <a:p>
            <a:r>
              <a:rPr lang="en-US" dirty="0"/>
              <a:t>High THC = approximately 12% THC and &lt; 0.05% CBD); High CBD = 11% CBD and 0.50% THC; THC+- CBD = approximately 7.9% THC and 8.1% CBD, and placebo = &lt; 0.03% THC and &lt; 0.01% CBD. Participants were provided </a:t>
            </a:r>
            <a:r>
              <a:rPr lang="en-US" dirty="0">
                <a:highlight>
                  <a:srgbClr val="FFFF00"/>
                </a:highlight>
              </a:rPr>
              <a:t>37.8 grams (1.8 grams/day)for the three-week</a:t>
            </a:r>
            <a:r>
              <a:rPr lang="en-US" dirty="0"/>
              <a:t> ad libitum treatment period</a:t>
            </a:r>
          </a:p>
          <a:p>
            <a:r>
              <a:rPr lang="en-US" dirty="0"/>
              <a:t>Total cannabis withdrawal symptoms averaged in the moderate range for all treatment groups at the start of Stage 1 (despite two weeks of abstinence prior to randomization), then generally reduced to the mild to moderate range by the end of treatment in Stage 1. </a:t>
            </a:r>
            <a:r>
              <a:rPr lang="en-US" dirty="0">
                <a:highlight>
                  <a:srgbClr val="FFFF00"/>
                </a:highlight>
              </a:rPr>
              <a:t>Participants who received High THC in Stage 1 reported a significant increase in withdrawal following one week of cessation </a:t>
            </a:r>
            <a:r>
              <a:rPr lang="en-US" dirty="0"/>
              <a:t>from Stage 1 treatment, which averaged in the moderate range following cessation</a:t>
            </a:r>
          </a:p>
          <a:p>
            <a:r>
              <a:rPr lang="en-US" dirty="0">
                <a:highlight>
                  <a:srgbClr val="FFFF00"/>
                </a:highlight>
              </a:rPr>
              <a:t>This study failed to find a significant group difference between smoked cannabis preparations containing High CBD, High THC, and THC+CBD against placebo in regard to their impact on PTSD symptoms</a:t>
            </a:r>
          </a:p>
        </p:txBody>
      </p:sp>
    </p:spTree>
    <p:extLst>
      <p:ext uri="{BB962C8B-B14F-4D97-AF65-F5344CB8AC3E}">
        <p14:creationId xmlns:p14="http://schemas.microsoft.com/office/powerpoint/2010/main" val="4161212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F940A-8ACD-EF3F-1787-9DD2E8DC5FB0}"/>
              </a:ext>
            </a:extLst>
          </p:cNvPr>
          <p:cNvSpPr>
            <a:spLocks noGrp="1"/>
          </p:cNvSpPr>
          <p:nvPr>
            <p:ph type="title"/>
          </p:nvPr>
        </p:nvSpPr>
        <p:spPr>
          <a:solidFill>
            <a:schemeClr val="accent1">
              <a:lumMod val="75000"/>
            </a:schemeClr>
          </a:solidFill>
        </p:spPr>
        <p:txBody>
          <a:bodyPr/>
          <a:lstStyle/>
          <a:p>
            <a:r>
              <a:rPr lang="en-US" dirty="0">
                <a:solidFill>
                  <a:schemeClr val="bg1"/>
                </a:solidFill>
              </a:rPr>
              <a:t>Medical cannabis for treatment-resistant combat PTSD </a:t>
            </a:r>
            <a:r>
              <a:rPr lang="en-US" sz="2000" dirty="0" err="1">
                <a:solidFill>
                  <a:schemeClr val="bg1"/>
                </a:solidFill>
              </a:rPr>
              <a:t>Nacasch</a:t>
            </a:r>
            <a:r>
              <a:rPr lang="en-US" sz="2000" dirty="0">
                <a:solidFill>
                  <a:schemeClr val="bg1"/>
                </a:solidFill>
              </a:rPr>
              <a:t> N, Avni C, Toren P. Front. Psychiatry 2023 13:1014630.</a:t>
            </a:r>
          </a:p>
        </p:txBody>
      </p:sp>
      <p:sp>
        <p:nvSpPr>
          <p:cNvPr id="3" name="Content Placeholder 2">
            <a:extLst>
              <a:ext uri="{FF2B5EF4-FFF2-40B4-BE49-F238E27FC236}">
                <a16:creationId xmlns:a16="http://schemas.microsoft.com/office/drawing/2014/main" id="{DA5E3538-A6EE-3D07-2EC3-32347509C180}"/>
              </a:ext>
            </a:extLst>
          </p:cNvPr>
          <p:cNvSpPr>
            <a:spLocks noGrp="1"/>
          </p:cNvSpPr>
          <p:nvPr>
            <p:ph idx="1"/>
          </p:nvPr>
        </p:nvSpPr>
        <p:spPr/>
        <p:txBody>
          <a:bodyPr>
            <a:normAutofit fontScale="92500"/>
          </a:bodyPr>
          <a:lstStyle/>
          <a:p>
            <a:r>
              <a:rPr lang="en-US" dirty="0"/>
              <a:t>retrospective naturalistic study, 14 relatively mature (32-68 years of age), treatment-resistant, chronic combat post traumatic patients </a:t>
            </a:r>
          </a:p>
          <a:p>
            <a:r>
              <a:rPr lang="en-US" dirty="0"/>
              <a:t>All patients reported only using cannabis before going to sleep, and no patient reported or displayed any sign of cannabis misuse</a:t>
            </a:r>
          </a:p>
          <a:p>
            <a:r>
              <a:rPr lang="en-US" dirty="0"/>
              <a:t>amount of cannabis did not exceed </a:t>
            </a:r>
            <a:r>
              <a:rPr lang="en-US" dirty="0">
                <a:highlight>
                  <a:srgbClr val="FFFF00"/>
                </a:highlight>
              </a:rPr>
              <a:t>20 grams per month (0.66 grams/day)</a:t>
            </a:r>
          </a:p>
          <a:p>
            <a:r>
              <a:rPr lang="en-US" dirty="0"/>
              <a:t>Overall improvement in sleep quality and duration, as well as a decrease in PTSD symptoms reduction of at least 20% in PTSD symptoms in over 65% of patients, with nearly 80% showing improvement.</a:t>
            </a:r>
          </a:p>
          <a:p>
            <a:r>
              <a:rPr lang="en-US" dirty="0"/>
              <a:t>Authors emphasize importance of selection process</a:t>
            </a:r>
          </a:p>
        </p:txBody>
      </p:sp>
    </p:spTree>
    <p:extLst>
      <p:ext uri="{BB962C8B-B14F-4D97-AF65-F5344CB8AC3E}">
        <p14:creationId xmlns:p14="http://schemas.microsoft.com/office/powerpoint/2010/main" val="3745459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25440-A59C-4E66-BF4E-290F5890DBBC}"/>
              </a:ext>
            </a:extLst>
          </p:cNvPr>
          <p:cNvSpPr>
            <a:spLocks noGrp="1"/>
          </p:cNvSpPr>
          <p:nvPr>
            <p:ph type="title" idx="4294967295"/>
          </p:nvPr>
        </p:nvSpPr>
        <p:spPr>
          <a:xfrm>
            <a:off x="774700" y="274748"/>
            <a:ext cx="10642600" cy="1400175"/>
          </a:xfrm>
          <a:solidFill>
            <a:schemeClr val="accent1">
              <a:lumMod val="75000"/>
            </a:schemeClr>
          </a:solidFill>
        </p:spPr>
        <p:txBody>
          <a:bodyPr>
            <a:normAutofit/>
          </a:bodyPr>
          <a:lstStyle/>
          <a:p>
            <a:r>
              <a:rPr lang="en-US" sz="3600" b="1" dirty="0">
                <a:solidFill>
                  <a:schemeClr val="bg1"/>
                </a:solidFill>
              </a:rPr>
              <a:t>Effects of Δ9 -tetrahydrocannabinol on </a:t>
            </a:r>
            <a:r>
              <a:rPr lang="en-US" sz="3600" b="1" dirty="0">
                <a:solidFill>
                  <a:srgbClr val="FFC000"/>
                </a:solidFill>
              </a:rPr>
              <a:t>aversive memories </a:t>
            </a:r>
            <a:r>
              <a:rPr lang="en-US" sz="3600" b="1" dirty="0">
                <a:solidFill>
                  <a:schemeClr val="bg1"/>
                </a:solidFill>
              </a:rPr>
              <a:t>and </a:t>
            </a:r>
            <a:r>
              <a:rPr lang="en-US" sz="3600" b="1" dirty="0">
                <a:solidFill>
                  <a:srgbClr val="FFC000"/>
                </a:solidFill>
              </a:rPr>
              <a:t>anxiety</a:t>
            </a:r>
            <a:r>
              <a:rPr lang="en-US" sz="3600" b="1" dirty="0">
                <a:solidFill>
                  <a:schemeClr val="bg1"/>
                </a:solidFill>
              </a:rPr>
              <a:t>: a review from human studies </a:t>
            </a:r>
            <a:r>
              <a:rPr lang="en-US" sz="2200" dirty="0" err="1">
                <a:solidFill>
                  <a:schemeClr val="bg1"/>
                </a:solidFill>
              </a:rPr>
              <a:t>Raymundi</a:t>
            </a:r>
            <a:r>
              <a:rPr lang="en-US" sz="2200" dirty="0">
                <a:solidFill>
                  <a:schemeClr val="bg1"/>
                </a:solidFill>
              </a:rPr>
              <a:t> AM et al. BMC Psychiatry </a:t>
            </a:r>
            <a:r>
              <a:rPr lang="en-US" sz="2200" b="1" u="sng" dirty="0">
                <a:solidFill>
                  <a:schemeClr val="bg1"/>
                </a:solidFill>
              </a:rPr>
              <a:t>2020</a:t>
            </a:r>
            <a:r>
              <a:rPr lang="en-US" sz="2200" dirty="0">
                <a:solidFill>
                  <a:schemeClr val="bg1"/>
                </a:solidFill>
              </a:rPr>
              <a:t>; 20: 420</a:t>
            </a:r>
          </a:p>
        </p:txBody>
      </p:sp>
      <p:sp>
        <p:nvSpPr>
          <p:cNvPr id="3" name="Content Placeholder 2">
            <a:extLst>
              <a:ext uri="{FF2B5EF4-FFF2-40B4-BE49-F238E27FC236}">
                <a16:creationId xmlns:a16="http://schemas.microsoft.com/office/drawing/2014/main" id="{CA144FE9-7DD2-41F5-9482-424D3927F45F}"/>
              </a:ext>
            </a:extLst>
          </p:cNvPr>
          <p:cNvSpPr>
            <a:spLocks noGrp="1"/>
          </p:cNvSpPr>
          <p:nvPr>
            <p:ph idx="4294967295"/>
          </p:nvPr>
        </p:nvSpPr>
        <p:spPr>
          <a:xfrm>
            <a:off x="774700" y="1825625"/>
            <a:ext cx="10642600" cy="4351338"/>
          </a:xfrm>
        </p:spPr>
        <p:txBody>
          <a:bodyPr/>
          <a:lstStyle/>
          <a:p>
            <a:r>
              <a:rPr lang="en-US" dirty="0"/>
              <a:t>A review of peer reviewed studies and RCT in humans </a:t>
            </a:r>
            <a:r>
              <a:rPr lang="en-US" dirty="0">
                <a:highlight>
                  <a:srgbClr val="FFFF00"/>
                </a:highlight>
              </a:rPr>
              <a:t>1974-2020</a:t>
            </a:r>
            <a:r>
              <a:rPr lang="en-US" dirty="0"/>
              <a:t> of THC or THC and CBD in PTSD</a:t>
            </a:r>
          </a:p>
          <a:p>
            <a:r>
              <a:rPr lang="en-US" dirty="0">
                <a:highlight>
                  <a:srgbClr val="FFFF00"/>
                </a:highlight>
              </a:rPr>
              <a:t>Low doses of THC (7.5 mg THC) </a:t>
            </a:r>
            <a:r>
              <a:rPr lang="en-US" dirty="0"/>
              <a:t>potentiate fear memory extinction in healthy volunteers and reduce anxiety responses in anxious and PTSD patients without inducing a psychotic effect.</a:t>
            </a:r>
          </a:p>
          <a:p>
            <a:r>
              <a:rPr lang="en-US" dirty="0">
                <a:highlight>
                  <a:srgbClr val="FFFF00"/>
                </a:highlight>
              </a:rPr>
              <a:t>High doses of THC </a:t>
            </a:r>
            <a:r>
              <a:rPr lang="en-US" dirty="0"/>
              <a:t>(</a:t>
            </a:r>
            <a:r>
              <a:rPr lang="en-US" dirty="0">
                <a:highlight>
                  <a:srgbClr val="FFFF00"/>
                </a:highlight>
              </a:rPr>
              <a:t>greater than or equal to 10% THC</a:t>
            </a:r>
            <a:r>
              <a:rPr lang="en-US" dirty="0"/>
              <a:t>), however, do not facilitate fear memory extinction and are related to clinically relevant anxiogenic and psychotic effects in healthy volunteers.</a:t>
            </a:r>
          </a:p>
        </p:txBody>
      </p:sp>
    </p:spTree>
    <p:extLst>
      <p:ext uri="{BB962C8B-B14F-4D97-AF65-F5344CB8AC3E}">
        <p14:creationId xmlns:p14="http://schemas.microsoft.com/office/powerpoint/2010/main" val="1523632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BD03-9D5E-4525-828C-0826973688D8}"/>
              </a:ext>
            </a:extLst>
          </p:cNvPr>
          <p:cNvSpPr>
            <a:spLocks noGrp="1"/>
          </p:cNvSpPr>
          <p:nvPr>
            <p:ph type="title" idx="4294967295"/>
          </p:nvPr>
        </p:nvSpPr>
        <p:spPr>
          <a:xfrm>
            <a:off x="838200" y="338138"/>
            <a:ext cx="10515600" cy="801687"/>
          </a:xfrm>
          <a:solidFill>
            <a:schemeClr val="accent1">
              <a:lumMod val="75000"/>
            </a:schemeClr>
          </a:solidFill>
        </p:spPr>
        <p:txBody>
          <a:bodyPr/>
          <a:lstStyle/>
          <a:p>
            <a:r>
              <a:rPr lang="en-US" altLang="en-US" b="1" dirty="0">
                <a:solidFill>
                  <a:schemeClr val="bg1"/>
                </a:solidFill>
              </a:rPr>
              <a:t>Why Cannabis is </a:t>
            </a:r>
            <a:r>
              <a:rPr lang="en-US" altLang="en-US" b="1" u="sng" dirty="0">
                <a:solidFill>
                  <a:srgbClr val="FFC000"/>
                </a:solidFill>
              </a:rPr>
              <a:t>NOT </a:t>
            </a:r>
            <a:r>
              <a:rPr lang="en-US" altLang="en-US" b="1" dirty="0">
                <a:solidFill>
                  <a:schemeClr val="bg1"/>
                </a:solidFill>
              </a:rPr>
              <a:t>the solution for PTSD</a:t>
            </a:r>
            <a:endParaRPr lang="en-US" b="1" dirty="0">
              <a:solidFill>
                <a:schemeClr val="bg1"/>
              </a:solidFill>
            </a:endParaRPr>
          </a:p>
        </p:txBody>
      </p:sp>
      <p:sp>
        <p:nvSpPr>
          <p:cNvPr id="3" name="Content Placeholder 2">
            <a:extLst>
              <a:ext uri="{FF2B5EF4-FFF2-40B4-BE49-F238E27FC236}">
                <a16:creationId xmlns:a16="http://schemas.microsoft.com/office/drawing/2014/main" id="{490851AF-BCFF-4F7F-BC39-9436AB12FA71}"/>
              </a:ext>
            </a:extLst>
          </p:cNvPr>
          <p:cNvSpPr>
            <a:spLocks noGrp="1"/>
          </p:cNvSpPr>
          <p:nvPr>
            <p:ph idx="4294967295"/>
          </p:nvPr>
        </p:nvSpPr>
        <p:spPr>
          <a:xfrm>
            <a:off x="942109" y="1362075"/>
            <a:ext cx="10002981" cy="4879975"/>
          </a:xfrm>
        </p:spPr>
        <p:txBody>
          <a:bodyPr>
            <a:normAutofit fontScale="92500" lnSpcReduction="10000"/>
          </a:bodyPr>
          <a:lstStyle/>
          <a:p>
            <a:r>
              <a:rPr lang="en-US" altLang="en-US" sz="3600" dirty="0"/>
              <a:t>Reasons why Cannabis is not the answer</a:t>
            </a:r>
          </a:p>
          <a:p>
            <a:pPr lvl="1"/>
            <a:r>
              <a:rPr lang="en-US" altLang="en-US" sz="3600" dirty="0"/>
              <a:t>Temporary relief – numbing, disconnecting from the traumatic emotions</a:t>
            </a:r>
          </a:p>
          <a:p>
            <a:pPr lvl="1"/>
            <a:r>
              <a:rPr lang="en-US" altLang="en-US" sz="3600" dirty="0"/>
              <a:t>In order to keep symptoms at bay one must use daily, if not multiple times a day</a:t>
            </a:r>
          </a:p>
          <a:p>
            <a:pPr lvl="1"/>
            <a:r>
              <a:rPr lang="en-US" altLang="en-US" sz="3600" dirty="0"/>
              <a:t>This can result in cognitive impairment, a-motivational syndrome, potential for psychosis or worsening psychosis from PTSD</a:t>
            </a:r>
          </a:p>
          <a:p>
            <a:pPr lvl="1"/>
            <a:r>
              <a:rPr lang="en-US" altLang="en-US" sz="3600" dirty="0"/>
              <a:t>Addiction potential - CUD and a vicious cycle of withdrawal symptoms</a:t>
            </a:r>
          </a:p>
          <a:p>
            <a:pPr lvl="1"/>
            <a:r>
              <a:rPr lang="en-US" altLang="en-US" sz="3600" dirty="0"/>
              <a:t>False memories</a:t>
            </a:r>
          </a:p>
          <a:p>
            <a:pPr>
              <a:lnSpc>
                <a:spcPct val="100000"/>
              </a:lnSpc>
            </a:pPr>
            <a:endParaRPr lang="en-US" altLang="en-US" sz="3600" dirty="0"/>
          </a:p>
          <a:p>
            <a:endParaRPr lang="en-US" dirty="0"/>
          </a:p>
        </p:txBody>
      </p:sp>
    </p:spTree>
    <p:extLst>
      <p:ext uri="{BB962C8B-B14F-4D97-AF65-F5344CB8AC3E}">
        <p14:creationId xmlns:p14="http://schemas.microsoft.com/office/powerpoint/2010/main" val="864029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350C5-7AC9-CE89-0C7B-E0040FC57AB4}"/>
              </a:ext>
            </a:extLst>
          </p:cNvPr>
          <p:cNvSpPr>
            <a:spLocks noGrp="1"/>
          </p:cNvSpPr>
          <p:nvPr>
            <p:ph type="title"/>
          </p:nvPr>
        </p:nvSpPr>
        <p:spPr>
          <a:xfrm>
            <a:off x="838200" y="193183"/>
            <a:ext cx="10515600" cy="1632442"/>
          </a:xfrm>
          <a:solidFill>
            <a:schemeClr val="accent1">
              <a:lumMod val="75000"/>
            </a:schemeClr>
          </a:solidFill>
        </p:spPr>
        <p:txBody>
          <a:bodyPr>
            <a:noAutofit/>
          </a:bodyPr>
          <a:lstStyle/>
          <a:p>
            <a:br>
              <a:rPr lang="en-US" sz="3600" b="1" dirty="0"/>
            </a:br>
            <a:r>
              <a:rPr lang="en-US" sz="3600" b="1" dirty="0">
                <a:solidFill>
                  <a:srgbClr val="FFC000"/>
                </a:solidFill>
              </a:rPr>
              <a:t>Marijuana</a:t>
            </a:r>
            <a:r>
              <a:rPr lang="en-US" sz="3600" b="1" dirty="0">
                <a:solidFill>
                  <a:schemeClr val="bg1"/>
                </a:solidFill>
              </a:rPr>
              <a:t> Use is Associated with Worse Outcomes in Symptom Severity and </a:t>
            </a:r>
            <a:r>
              <a:rPr lang="en-US" sz="3600" b="1" dirty="0">
                <a:solidFill>
                  <a:srgbClr val="FFC000"/>
                </a:solidFill>
              </a:rPr>
              <a:t>Violent Behavior </a:t>
            </a:r>
            <a:r>
              <a:rPr lang="en-US" sz="3600" b="1" dirty="0">
                <a:solidFill>
                  <a:schemeClr val="bg1"/>
                </a:solidFill>
              </a:rPr>
              <a:t>in Patients with PTSD </a:t>
            </a:r>
            <a:r>
              <a:rPr lang="en-US" altLang="en-US" sz="2000" dirty="0">
                <a:solidFill>
                  <a:schemeClr val="bg1"/>
                </a:solidFill>
              </a:rPr>
              <a:t>Wilkinson et al. </a:t>
            </a:r>
            <a:r>
              <a:rPr lang="en-US" sz="2000" dirty="0">
                <a:solidFill>
                  <a:schemeClr val="bg1"/>
                </a:solidFill>
              </a:rPr>
              <a:t>J Clin Psychiatry. 2015 September ; 76(9): 1174–1180</a:t>
            </a:r>
            <a:br>
              <a:rPr lang="en-US" altLang="en-US" sz="3600" dirty="0">
                <a:solidFill>
                  <a:schemeClr val="bg1"/>
                </a:solidFill>
              </a:rPr>
            </a:br>
            <a:endParaRPr lang="en-US" sz="3600" b="1" dirty="0">
              <a:solidFill>
                <a:schemeClr val="bg1"/>
              </a:solidFill>
            </a:endParaRPr>
          </a:p>
        </p:txBody>
      </p:sp>
      <p:sp>
        <p:nvSpPr>
          <p:cNvPr id="3" name="Content Placeholder 2">
            <a:extLst>
              <a:ext uri="{FF2B5EF4-FFF2-40B4-BE49-F238E27FC236}">
                <a16:creationId xmlns:a16="http://schemas.microsoft.com/office/drawing/2014/main" id="{C63312B7-9B8F-338C-9CC5-FC9936131D61}"/>
              </a:ext>
            </a:extLst>
          </p:cNvPr>
          <p:cNvSpPr>
            <a:spLocks noGrp="1"/>
          </p:cNvSpPr>
          <p:nvPr>
            <p:ph idx="1"/>
          </p:nvPr>
        </p:nvSpPr>
        <p:spPr/>
        <p:txBody>
          <a:bodyPr/>
          <a:lstStyle/>
          <a:p>
            <a:pPr>
              <a:lnSpc>
                <a:spcPct val="100000"/>
              </a:lnSpc>
            </a:pPr>
            <a:r>
              <a:rPr lang="en-US" altLang="en-US" sz="2600" dirty="0"/>
              <a:t>Observational study of 2276 Veterans treated in VA PTSD treatment programs 1999-2011</a:t>
            </a:r>
          </a:p>
          <a:p>
            <a:pPr lvl="1">
              <a:lnSpc>
                <a:spcPct val="100000"/>
              </a:lnSpc>
            </a:pPr>
            <a:r>
              <a:rPr lang="en-US" altLang="en-US" sz="2600" dirty="0"/>
              <a:t>Never used marijuana – significantly lower symptom severity 4 months later</a:t>
            </a:r>
          </a:p>
          <a:p>
            <a:pPr lvl="1">
              <a:lnSpc>
                <a:spcPct val="100000"/>
              </a:lnSpc>
            </a:pPr>
            <a:r>
              <a:rPr lang="en-US" altLang="en-US" sz="2600" dirty="0">
                <a:highlight>
                  <a:srgbClr val="FFFF00"/>
                </a:highlight>
              </a:rPr>
              <a:t>“Starters” – highest levels of violent behavior and PTSD symptoms 4 months after treatment</a:t>
            </a:r>
          </a:p>
          <a:p>
            <a:pPr lvl="1">
              <a:lnSpc>
                <a:spcPct val="100000"/>
              </a:lnSpc>
            </a:pPr>
            <a:r>
              <a:rPr lang="en-US" altLang="en-US" sz="2600" dirty="0"/>
              <a:t>“Stoppers” – lowest level of PTSD symptoms at 4 months after treatment </a:t>
            </a:r>
          </a:p>
          <a:p>
            <a:pPr lvl="1">
              <a:lnSpc>
                <a:spcPct val="100000"/>
              </a:lnSpc>
            </a:pPr>
            <a:r>
              <a:rPr lang="en-US" dirty="0"/>
              <a:t>initiating marijuana use after treatment was associated with worse PTSD symptoms, more violent behavior and alcohol use</a:t>
            </a:r>
            <a:endParaRPr lang="en-US" altLang="en-US" dirty="0"/>
          </a:p>
          <a:p>
            <a:endParaRPr lang="en-US" dirty="0"/>
          </a:p>
        </p:txBody>
      </p:sp>
    </p:spTree>
    <p:extLst>
      <p:ext uri="{BB962C8B-B14F-4D97-AF65-F5344CB8AC3E}">
        <p14:creationId xmlns:p14="http://schemas.microsoft.com/office/powerpoint/2010/main" val="1195688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7CA3-FC49-4668-AAD0-26D34C1D54D0}"/>
              </a:ext>
            </a:extLst>
          </p:cNvPr>
          <p:cNvSpPr>
            <a:spLocks noGrp="1"/>
          </p:cNvSpPr>
          <p:nvPr>
            <p:ph type="title" idx="4294967295"/>
          </p:nvPr>
        </p:nvSpPr>
        <p:spPr>
          <a:xfrm>
            <a:off x="758825" y="186395"/>
            <a:ext cx="10674350" cy="1409700"/>
          </a:xfrm>
          <a:solidFill>
            <a:schemeClr val="accent1">
              <a:lumMod val="75000"/>
            </a:schemeClr>
          </a:solidFill>
        </p:spPr>
        <p:txBody>
          <a:bodyPr>
            <a:normAutofit/>
          </a:bodyPr>
          <a:lstStyle/>
          <a:p>
            <a:r>
              <a:rPr lang="en-US" sz="3200" b="1" dirty="0">
                <a:solidFill>
                  <a:schemeClr val="bg1"/>
                </a:solidFill>
              </a:rPr>
              <a:t>Short and Long-Term Effects of </a:t>
            </a:r>
            <a:r>
              <a:rPr lang="en-US" sz="3200" b="1" dirty="0">
                <a:solidFill>
                  <a:srgbClr val="FFC000"/>
                </a:solidFill>
              </a:rPr>
              <a:t>Cannabis</a:t>
            </a:r>
            <a:r>
              <a:rPr lang="en-US" sz="3200" b="1" dirty="0">
                <a:solidFill>
                  <a:schemeClr val="bg1"/>
                </a:solidFill>
              </a:rPr>
              <a:t> on Symptoms of Post-Traumatic Stress Disorder </a:t>
            </a:r>
            <a:r>
              <a:rPr lang="en-US" sz="2000" b="1" dirty="0">
                <a:solidFill>
                  <a:schemeClr val="bg1"/>
                </a:solidFill>
              </a:rPr>
              <a:t>LaFrance EM et al. J Affective Disorders 2020;274:298-304</a:t>
            </a:r>
          </a:p>
        </p:txBody>
      </p:sp>
      <p:sp>
        <p:nvSpPr>
          <p:cNvPr id="3" name="Content Placeholder 2">
            <a:extLst>
              <a:ext uri="{FF2B5EF4-FFF2-40B4-BE49-F238E27FC236}">
                <a16:creationId xmlns:a16="http://schemas.microsoft.com/office/drawing/2014/main" id="{AF57B168-8A5E-4306-B686-0A42785A70FA}"/>
              </a:ext>
            </a:extLst>
          </p:cNvPr>
          <p:cNvSpPr>
            <a:spLocks noGrp="1"/>
          </p:cNvSpPr>
          <p:nvPr>
            <p:ph idx="4294967295"/>
          </p:nvPr>
        </p:nvSpPr>
        <p:spPr>
          <a:xfrm>
            <a:off x="993227" y="1762563"/>
            <a:ext cx="10439947" cy="4351338"/>
          </a:xfrm>
        </p:spPr>
        <p:txBody>
          <a:bodyPr>
            <a:normAutofit fontScale="85000" lnSpcReduction="10000"/>
          </a:bodyPr>
          <a:lstStyle/>
          <a:p>
            <a:r>
              <a:rPr lang="en-US" dirty="0"/>
              <a:t>Anonymous data from </a:t>
            </a:r>
            <a:r>
              <a:rPr lang="en-US" dirty="0" err="1"/>
              <a:t>Strainprint</a:t>
            </a:r>
            <a:r>
              <a:rPr lang="en-US" dirty="0"/>
              <a:t>® for 404 medical cannabis users who self-identified as having PTSD and who used the app to track symptoms of intrusive thoughts, flashbacks, irritability, and anxiety.</a:t>
            </a:r>
          </a:p>
          <a:p>
            <a:r>
              <a:rPr lang="en-US" dirty="0"/>
              <a:t>Users indicate the strain of cannabis that they are about to use as well as the producer/distributor of that strain by choosing from a selection of over 3,000 cannabis products sold in Canada. </a:t>
            </a:r>
          </a:p>
          <a:p>
            <a:r>
              <a:rPr lang="en-US" dirty="0"/>
              <a:t>Results indicate that </a:t>
            </a:r>
            <a:r>
              <a:rPr lang="en-US" dirty="0">
                <a:highlight>
                  <a:srgbClr val="FFFF00"/>
                </a:highlight>
              </a:rPr>
              <a:t>acute cannabis intoxication provides temporary relief from intrusions, flashbacks, irritability, and anxiety</a:t>
            </a:r>
            <a:r>
              <a:rPr lang="en-US" dirty="0"/>
              <a:t>. However, </a:t>
            </a:r>
            <a:r>
              <a:rPr lang="en-US" dirty="0">
                <a:highlight>
                  <a:srgbClr val="FFFF00"/>
                </a:highlight>
              </a:rPr>
              <a:t>baseline PTSD symptom ratings did not change over time, and they detected evidence that people used higher doses to manage anxiety over time, which may be indicative of the development of tolerance to the drug</a:t>
            </a:r>
            <a:r>
              <a:rPr lang="en-US" dirty="0"/>
              <a:t>. </a:t>
            </a:r>
          </a:p>
          <a:p>
            <a:r>
              <a:rPr lang="en-US" dirty="0"/>
              <a:t>Collectively these results indicate that </a:t>
            </a:r>
            <a:r>
              <a:rPr lang="en-US" dirty="0">
                <a:highlight>
                  <a:srgbClr val="FFFF00"/>
                </a:highlight>
              </a:rPr>
              <a:t>cannabis may reduce PTSD symptoms in the short-term but may not be an effective long-term remedy for the disorder.</a:t>
            </a:r>
          </a:p>
        </p:txBody>
      </p:sp>
    </p:spTree>
    <p:extLst>
      <p:ext uri="{BB962C8B-B14F-4D97-AF65-F5344CB8AC3E}">
        <p14:creationId xmlns:p14="http://schemas.microsoft.com/office/powerpoint/2010/main" val="737980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1B54D-9ABC-C271-5D4E-01959B7D9BDE}"/>
              </a:ext>
            </a:extLst>
          </p:cNvPr>
          <p:cNvSpPr>
            <a:spLocks noGrp="1"/>
          </p:cNvSpPr>
          <p:nvPr>
            <p:ph type="title"/>
          </p:nvPr>
        </p:nvSpPr>
        <p:spPr>
          <a:solidFill>
            <a:schemeClr val="accent1">
              <a:lumMod val="75000"/>
            </a:schemeClr>
          </a:solidFill>
        </p:spPr>
        <p:txBody>
          <a:bodyPr>
            <a:normAutofit/>
          </a:bodyPr>
          <a:lstStyle/>
          <a:p>
            <a:r>
              <a:rPr lang="en-US" sz="3600" b="1" dirty="0">
                <a:solidFill>
                  <a:schemeClr val="bg2"/>
                </a:solidFill>
              </a:rPr>
              <a:t>Prevalence and Correlates of </a:t>
            </a:r>
            <a:r>
              <a:rPr lang="en-US" sz="3600" b="1" dirty="0">
                <a:solidFill>
                  <a:srgbClr val="FFC000"/>
                </a:solidFill>
              </a:rPr>
              <a:t>Cannabis</a:t>
            </a:r>
            <a:r>
              <a:rPr lang="en-US" sz="3600" b="1" dirty="0">
                <a:solidFill>
                  <a:schemeClr val="bg2"/>
                </a:solidFill>
              </a:rPr>
              <a:t> Use in an Outpatient VA </a:t>
            </a:r>
            <a:r>
              <a:rPr lang="en-US" sz="3600" b="1" dirty="0">
                <a:solidFill>
                  <a:srgbClr val="FFC000"/>
                </a:solidFill>
              </a:rPr>
              <a:t>Posttraumatic Stress Disorder Clinic</a:t>
            </a:r>
          </a:p>
        </p:txBody>
      </p:sp>
      <p:sp>
        <p:nvSpPr>
          <p:cNvPr id="3" name="Content Placeholder 2">
            <a:extLst>
              <a:ext uri="{FF2B5EF4-FFF2-40B4-BE49-F238E27FC236}">
                <a16:creationId xmlns:a16="http://schemas.microsoft.com/office/drawing/2014/main" id="{259344F6-AFFD-4F01-6EFE-37B07D52C4C2}"/>
              </a:ext>
            </a:extLst>
          </p:cNvPr>
          <p:cNvSpPr>
            <a:spLocks noGrp="1"/>
          </p:cNvSpPr>
          <p:nvPr>
            <p:ph idx="1"/>
          </p:nvPr>
        </p:nvSpPr>
        <p:spPr/>
        <p:txBody>
          <a:bodyPr>
            <a:normAutofit lnSpcReduction="10000"/>
          </a:bodyPr>
          <a:lstStyle/>
          <a:p>
            <a:r>
              <a:rPr lang="en-US" dirty="0"/>
              <a:t>Gentes EL et al. Psychol Addict </a:t>
            </a:r>
            <a:r>
              <a:rPr lang="en-US" dirty="0" err="1"/>
              <a:t>Behav</a:t>
            </a:r>
            <a:r>
              <a:rPr lang="en-US" dirty="0"/>
              <a:t>. 2016 May ; 30(3): 415–421</a:t>
            </a:r>
          </a:p>
          <a:p>
            <a:r>
              <a:rPr lang="en-US" dirty="0"/>
              <a:t>Male veterans (N = 719) who presented at a VA specialty outpatient PTSD clinic completed measures of demographic variables, combat exposure, alcohol, cannabis and other drug use, and PTSD and </a:t>
            </a:r>
            <a:r>
              <a:rPr lang="en-US" dirty="0" err="1"/>
              <a:t>depresssive</a:t>
            </a:r>
            <a:r>
              <a:rPr lang="en-US" dirty="0"/>
              <a:t> symptoms.</a:t>
            </a:r>
          </a:p>
          <a:p>
            <a:r>
              <a:rPr lang="en-US" dirty="0">
                <a:highlight>
                  <a:srgbClr val="FFFF00"/>
                </a:highlight>
              </a:rPr>
              <a:t>14.6%</a:t>
            </a:r>
            <a:r>
              <a:rPr lang="en-US" dirty="0"/>
              <a:t> of participants reported </a:t>
            </a:r>
            <a:r>
              <a:rPr lang="en-US" dirty="0">
                <a:highlight>
                  <a:srgbClr val="FFFF00"/>
                </a:highlight>
              </a:rPr>
              <a:t>using cannabis </a:t>
            </a:r>
            <a:r>
              <a:rPr lang="en-US" dirty="0"/>
              <a:t>in the past six months.</a:t>
            </a:r>
          </a:p>
          <a:p>
            <a:r>
              <a:rPr lang="en-US" dirty="0"/>
              <a:t>After controlling for age, race, service era, and combat exposure, </a:t>
            </a:r>
            <a:r>
              <a:rPr lang="en-US" dirty="0">
                <a:highlight>
                  <a:srgbClr val="FFFF00"/>
                </a:highlight>
              </a:rPr>
              <a:t>past six-month cannabis use was associated with</a:t>
            </a:r>
            <a:r>
              <a:rPr lang="en-US" dirty="0"/>
              <a:t> unmarried status, tobacco smoking, other drug use, hazardous alcohol use, and </a:t>
            </a:r>
            <a:r>
              <a:rPr lang="en-US" dirty="0">
                <a:highlight>
                  <a:srgbClr val="FFFF00"/>
                </a:highlight>
              </a:rPr>
              <a:t>higher clinician-rated global PTSD severity, depressive symptoms, and suicidality.</a:t>
            </a:r>
          </a:p>
        </p:txBody>
      </p:sp>
    </p:spTree>
    <p:extLst>
      <p:ext uri="{BB962C8B-B14F-4D97-AF65-F5344CB8AC3E}">
        <p14:creationId xmlns:p14="http://schemas.microsoft.com/office/powerpoint/2010/main" val="2160298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2B8BC-E9D0-EF44-E1DA-4CB75F8AAF0F}"/>
              </a:ext>
            </a:extLst>
          </p:cNvPr>
          <p:cNvSpPr>
            <a:spLocks noGrp="1"/>
          </p:cNvSpPr>
          <p:nvPr>
            <p:ph type="title" idx="4294967295"/>
          </p:nvPr>
        </p:nvSpPr>
        <p:spPr>
          <a:xfrm>
            <a:off x="838200" y="323562"/>
            <a:ext cx="10515600" cy="1325563"/>
          </a:xfrm>
          <a:solidFill>
            <a:schemeClr val="accent1">
              <a:lumMod val="75000"/>
            </a:schemeClr>
          </a:solidFill>
        </p:spPr>
        <p:txBody>
          <a:bodyPr/>
          <a:lstStyle/>
          <a:p>
            <a:pPr algn="ctr"/>
            <a:r>
              <a:rPr lang="en-US" b="1" dirty="0">
                <a:solidFill>
                  <a:schemeClr val="bg1"/>
                </a:solidFill>
              </a:rPr>
              <a:t>Frequent cannabis use worsens PTSD symptoms in Veterans</a:t>
            </a:r>
          </a:p>
        </p:txBody>
      </p:sp>
      <p:sp>
        <p:nvSpPr>
          <p:cNvPr id="3" name="Content Placeholder 2">
            <a:extLst>
              <a:ext uri="{FF2B5EF4-FFF2-40B4-BE49-F238E27FC236}">
                <a16:creationId xmlns:a16="http://schemas.microsoft.com/office/drawing/2014/main" id="{35D12228-13DE-FDFD-ECAF-F1B67445B25D}"/>
              </a:ext>
            </a:extLst>
          </p:cNvPr>
          <p:cNvSpPr>
            <a:spLocks noGrp="1"/>
          </p:cNvSpPr>
          <p:nvPr>
            <p:ph idx="4294967295"/>
          </p:nvPr>
        </p:nvSpPr>
        <p:spPr>
          <a:xfrm>
            <a:off x="969818" y="1825625"/>
            <a:ext cx="10383982" cy="4351338"/>
          </a:xfrm>
        </p:spPr>
        <p:txBody>
          <a:bodyPr>
            <a:normAutofit/>
          </a:bodyPr>
          <a:lstStyle/>
          <a:p>
            <a:r>
              <a:rPr lang="en-US" sz="2000" dirty="0"/>
              <a:t>Hill ML et al. (2022). Cannabis use among U.S. military veterans with subthreshold or threshold posttraumatic stress disorder: Psychiatric comorbidities, functioning, and strategies for coping with posttraumatic stress symptoms. Journal of Traumatic Stress, 35, 1154–1166</a:t>
            </a:r>
          </a:p>
          <a:p>
            <a:r>
              <a:rPr lang="en-US" dirty="0"/>
              <a:t>2019–2020 National Health and Resilience in Veterans Study (NHRVS) 4,069 U.S. military veterans</a:t>
            </a:r>
          </a:p>
          <a:p>
            <a:r>
              <a:rPr lang="en-US" dirty="0"/>
              <a:t>Compared with veterans who did not use cannabis or used it infrequently, those who used cannabis frequently were roughly </a:t>
            </a:r>
            <a:r>
              <a:rPr lang="en-US" dirty="0">
                <a:highlight>
                  <a:srgbClr val="FFFF00"/>
                </a:highlight>
              </a:rPr>
              <a:t>twice as likely to screen positive for co-occurring MDD, GAD, and SI</a:t>
            </a:r>
            <a:r>
              <a:rPr lang="en-US" dirty="0"/>
              <a:t>; showed </a:t>
            </a:r>
            <a:r>
              <a:rPr lang="en-US" dirty="0">
                <a:highlight>
                  <a:srgbClr val="FFFF00"/>
                </a:highlight>
              </a:rPr>
              <a:t>small-to-moderate decrements in cognitive functioning</a:t>
            </a:r>
            <a:r>
              <a:rPr lang="en-US" dirty="0"/>
              <a:t>; and were 2–6 times more likely to endorse using avoidance strategies as a primary means of managing their PTSD symptoms. </a:t>
            </a:r>
          </a:p>
        </p:txBody>
      </p:sp>
    </p:spTree>
    <p:extLst>
      <p:ext uri="{BB962C8B-B14F-4D97-AF65-F5344CB8AC3E}">
        <p14:creationId xmlns:p14="http://schemas.microsoft.com/office/powerpoint/2010/main" val="3008147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6FA4F-C261-5F1F-5300-48BA863C36F8}"/>
              </a:ext>
            </a:extLst>
          </p:cNvPr>
          <p:cNvSpPr>
            <a:spLocks noGrp="1"/>
          </p:cNvSpPr>
          <p:nvPr>
            <p:ph type="title"/>
          </p:nvPr>
        </p:nvSpPr>
        <p:spPr>
          <a:xfrm>
            <a:off x="838200" y="366757"/>
            <a:ext cx="10515600" cy="1458868"/>
          </a:xfrm>
          <a:solidFill>
            <a:schemeClr val="accent1">
              <a:lumMod val="75000"/>
            </a:schemeClr>
          </a:solidFill>
        </p:spPr>
        <p:txBody>
          <a:bodyPr>
            <a:noAutofit/>
          </a:bodyPr>
          <a:lstStyle/>
          <a:p>
            <a:r>
              <a:rPr lang="en-US" sz="3600" b="1" dirty="0">
                <a:solidFill>
                  <a:srgbClr val="FFC000"/>
                </a:solidFill>
              </a:rPr>
              <a:t>Cannabis </a:t>
            </a:r>
            <a:r>
              <a:rPr lang="en-US" sz="3600" b="1" dirty="0">
                <a:solidFill>
                  <a:schemeClr val="bg2"/>
                </a:solidFill>
              </a:rPr>
              <a:t>use and posttraumatic stress disorder: </a:t>
            </a:r>
            <a:r>
              <a:rPr lang="en-US" sz="3600" b="1" dirty="0">
                <a:solidFill>
                  <a:srgbClr val="FFC000"/>
                </a:solidFill>
              </a:rPr>
              <a:t>prospective</a:t>
            </a:r>
            <a:r>
              <a:rPr lang="en-US" sz="3600" b="1" dirty="0">
                <a:solidFill>
                  <a:schemeClr val="bg2"/>
                </a:solidFill>
              </a:rPr>
              <a:t> evidence from a </a:t>
            </a:r>
            <a:r>
              <a:rPr lang="en-US" sz="3600" b="1" dirty="0">
                <a:solidFill>
                  <a:srgbClr val="FFC000"/>
                </a:solidFill>
              </a:rPr>
              <a:t>longitudinal</a:t>
            </a:r>
            <a:r>
              <a:rPr lang="en-US" sz="3600" b="1" dirty="0">
                <a:solidFill>
                  <a:schemeClr val="bg2"/>
                </a:solidFill>
              </a:rPr>
              <a:t> study of veterans </a:t>
            </a:r>
            <a:r>
              <a:rPr lang="en-US" sz="2000" dirty="0" err="1">
                <a:solidFill>
                  <a:schemeClr val="bg2"/>
                </a:solidFill>
              </a:rPr>
              <a:t>Metrik</a:t>
            </a:r>
            <a:r>
              <a:rPr lang="en-US" sz="2000" dirty="0">
                <a:solidFill>
                  <a:schemeClr val="bg2"/>
                </a:solidFill>
              </a:rPr>
              <a:t> J et al. Psychological Medicine 52, 446–456.</a:t>
            </a:r>
          </a:p>
        </p:txBody>
      </p:sp>
      <p:sp>
        <p:nvSpPr>
          <p:cNvPr id="3" name="Content Placeholder 2">
            <a:extLst>
              <a:ext uri="{FF2B5EF4-FFF2-40B4-BE49-F238E27FC236}">
                <a16:creationId xmlns:a16="http://schemas.microsoft.com/office/drawing/2014/main" id="{AAE91990-722F-54B6-7AEE-F00B034FEF81}"/>
              </a:ext>
            </a:extLst>
          </p:cNvPr>
          <p:cNvSpPr>
            <a:spLocks noGrp="1"/>
          </p:cNvSpPr>
          <p:nvPr>
            <p:ph idx="1"/>
          </p:nvPr>
        </p:nvSpPr>
        <p:spPr/>
        <p:txBody>
          <a:bodyPr>
            <a:normAutofit fontScale="92500" lnSpcReduction="10000"/>
          </a:bodyPr>
          <a:lstStyle/>
          <a:p>
            <a:r>
              <a:rPr lang="en-US" dirty="0"/>
              <a:t>Post-9/11/2001 veterans in the Northeast region of the USA returning from deployment in Iraq and Afghanistan (N=361) were recruited between February 2013 and June 2016 to prospectively examine cannabis use and related problems. </a:t>
            </a:r>
          </a:p>
          <a:p>
            <a:r>
              <a:rPr lang="en-US" dirty="0">
                <a:highlight>
                  <a:srgbClr val="FFFF00"/>
                </a:highlight>
              </a:rPr>
              <a:t>All participants resided in a state with medical marijuana laws </a:t>
            </a:r>
            <a:r>
              <a:rPr lang="en-US" dirty="0"/>
              <a:t>at the time of data collection. Follow-up visits were conducted in-person at 6 months (N=312; 86.4%) and 12 months (N=310, 85.9%) with parallel assessments.</a:t>
            </a:r>
          </a:p>
          <a:p>
            <a:r>
              <a:rPr lang="en-US" dirty="0">
                <a:highlight>
                  <a:srgbClr val="FFFF00"/>
                </a:highlight>
              </a:rPr>
              <a:t>More frequent cannabis use was associated with greater severity in PTS</a:t>
            </a:r>
            <a:r>
              <a:rPr lang="en-US" dirty="0"/>
              <a:t>D-related intrusion symptoms 6 months later and a prospective association from PTSD diagnosis to CUD diagnosis 1 year later.</a:t>
            </a:r>
          </a:p>
          <a:p>
            <a:r>
              <a:rPr lang="en-US" dirty="0">
                <a:highlight>
                  <a:srgbClr val="FFFF00"/>
                </a:highlight>
              </a:rPr>
              <a:t>These findings do not support the widespread state sanctioned medical use of cannabis for the treatment of PTSD</a:t>
            </a:r>
            <a:r>
              <a:rPr lang="en-US" dirty="0"/>
              <a:t>.</a:t>
            </a:r>
          </a:p>
        </p:txBody>
      </p:sp>
    </p:spTree>
    <p:extLst>
      <p:ext uri="{BB962C8B-B14F-4D97-AF65-F5344CB8AC3E}">
        <p14:creationId xmlns:p14="http://schemas.microsoft.com/office/powerpoint/2010/main" val="2743389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261BB-A08D-174C-26B2-5FDC5304A317}"/>
              </a:ext>
            </a:extLst>
          </p:cNvPr>
          <p:cNvSpPr>
            <a:spLocks noGrp="1"/>
          </p:cNvSpPr>
          <p:nvPr>
            <p:ph type="title"/>
          </p:nvPr>
        </p:nvSpPr>
        <p:spPr>
          <a:xfrm>
            <a:off x="838200" y="309093"/>
            <a:ext cx="10515600" cy="1516532"/>
          </a:xfrm>
          <a:solidFill>
            <a:schemeClr val="accent1">
              <a:lumMod val="75000"/>
            </a:schemeClr>
          </a:solidFill>
        </p:spPr>
        <p:txBody>
          <a:bodyPr>
            <a:noAutofit/>
          </a:bodyPr>
          <a:lstStyle/>
          <a:p>
            <a:r>
              <a:rPr lang="en-US" sz="3600" b="1" dirty="0">
                <a:solidFill>
                  <a:schemeClr val="bg1"/>
                </a:solidFill>
              </a:rPr>
              <a:t>Interactive effects of </a:t>
            </a:r>
            <a:r>
              <a:rPr lang="en-US" sz="3600" b="1" dirty="0">
                <a:solidFill>
                  <a:srgbClr val="FFC000"/>
                </a:solidFill>
              </a:rPr>
              <a:t>PTSD</a:t>
            </a:r>
            <a:r>
              <a:rPr lang="en-US" sz="3600" b="1" dirty="0">
                <a:solidFill>
                  <a:schemeClr val="bg1"/>
                </a:solidFill>
              </a:rPr>
              <a:t> and substance use on </a:t>
            </a:r>
            <a:r>
              <a:rPr lang="en-US" sz="3600" b="1" dirty="0">
                <a:solidFill>
                  <a:srgbClr val="FFC000"/>
                </a:solidFill>
              </a:rPr>
              <a:t>suicidal</a:t>
            </a:r>
            <a:r>
              <a:rPr lang="en-US" sz="3600" b="1" dirty="0">
                <a:solidFill>
                  <a:schemeClr val="bg1"/>
                </a:solidFill>
              </a:rPr>
              <a:t> </a:t>
            </a:r>
            <a:r>
              <a:rPr lang="en-US" sz="3600" b="1" dirty="0">
                <a:solidFill>
                  <a:srgbClr val="FFC000"/>
                </a:solidFill>
              </a:rPr>
              <a:t>ideation </a:t>
            </a:r>
            <a:r>
              <a:rPr lang="en-US" sz="3600" b="1" dirty="0">
                <a:solidFill>
                  <a:schemeClr val="bg1"/>
                </a:solidFill>
              </a:rPr>
              <a:t>and behavior in military personnel: Increased risk from </a:t>
            </a:r>
            <a:r>
              <a:rPr lang="en-US" sz="3600" b="1" dirty="0">
                <a:solidFill>
                  <a:srgbClr val="FFC000"/>
                </a:solidFill>
              </a:rPr>
              <a:t>marijuana</a:t>
            </a:r>
            <a:r>
              <a:rPr lang="en-US" sz="3600" b="1" dirty="0">
                <a:solidFill>
                  <a:schemeClr val="bg1"/>
                </a:solidFill>
              </a:rPr>
              <a:t> use </a:t>
            </a:r>
            <a:r>
              <a:rPr lang="en-US" sz="2000" dirty="0">
                <a:solidFill>
                  <a:schemeClr val="bg1"/>
                </a:solidFill>
              </a:rPr>
              <a:t>Allan NP et al. DepressAnxiety.2019;1–8.</a:t>
            </a:r>
          </a:p>
        </p:txBody>
      </p:sp>
      <p:sp>
        <p:nvSpPr>
          <p:cNvPr id="3" name="Content Placeholder 2">
            <a:extLst>
              <a:ext uri="{FF2B5EF4-FFF2-40B4-BE49-F238E27FC236}">
                <a16:creationId xmlns:a16="http://schemas.microsoft.com/office/drawing/2014/main" id="{7BE23CB7-0BDF-9C87-5F15-FF99CE6780BF}"/>
              </a:ext>
            </a:extLst>
          </p:cNvPr>
          <p:cNvSpPr>
            <a:spLocks noGrp="1"/>
          </p:cNvSpPr>
          <p:nvPr>
            <p:ph idx="1"/>
          </p:nvPr>
        </p:nvSpPr>
        <p:spPr/>
        <p:txBody>
          <a:bodyPr>
            <a:normAutofit lnSpcReduction="10000"/>
          </a:bodyPr>
          <a:lstStyle/>
          <a:p>
            <a:r>
              <a:rPr lang="en-US" dirty="0"/>
              <a:t>examined the interactive </a:t>
            </a:r>
            <a:r>
              <a:rPr lang="en-US" dirty="0">
                <a:highlight>
                  <a:srgbClr val="FFFF00"/>
                </a:highlight>
              </a:rPr>
              <a:t>effects of PTSD symptoms and heavy alcohol use, opioid use, and marijuana use over the past 30 days, prospectively, on PTSD symptoms, suicidal thoughts, and suicidal behaviors over 12 months</a:t>
            </a:r>
            <a:r>
              <a:rPr lang="en-US" dirty="0"/>
              <a:t> in a sample of at-risk service members or veterans not engaged in behavioral health treatment.</a:t>
            </a:r>
          </a:p>
          <a:p>
            <a:r>
              <a:rPr lang="en-US" dirty="0"/>
              <a:t>545 participants (av age=31.91 years; 88.2% male, 31.6% married)</a:t>
            </a:r>
          </a:p>
          <a:p>
            <a:r>
              <a:rPr lang="en-US" dirty="0"/>
              <a:t>Participants completed follow‐up interviews at 1, 3, 6, and 12 months. Payments up to $150 were sent via mail for participation in the study</a:t>
            </a:r>
          </a:p>
          <a:p>
            <a:r>
              <a:rPr lang="en-US" dirty="0">
                <a:highlight>
                  <a:srgbClr val="FFFF00"/>
                </a:highlight>
              </a:rPr>
              <a:t>Heavy drinking was not predictive of increased suicidal ideation or suicidal behavior and there was no significant associations among past 30 days opioid use, and the suicide‐related variables assessed</a:t>
            </a:r>
            <a:r>
              <a:rPr lang="en-US" dirty="0"/>
              <a:t>.</a:t>
            </a:r>
          </a:p>
        </p:txBody>
      </p:sp>
    </p:spTree>
    <p:extLst>
      <p:ext uri="{BB962C8B-B14F-4D97-AF65-F5344CB8AC3E}">
        <p14:creationId xmlns:p14="http://schemas.microsoft.com/office/powerpoint/2010/main" val="3387596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0011F6-77E4-CAF3-46F5-2EECE96DDFA6}"/>
              </a:ext>
            </a:extLst>
          </p:cNvPr>
          <p:cNvPicPr>
            <a:picLocks noChangeAspect="1"/>
          </p:cNvPicPr>
          <p:nvPr/>
        </p:nvPicPr>
        <p:blipFill>
          <a:blip r:embed="rId2"/>
          <a:srcRect l="23662" t="21018" r="21831" b="38399"/>
          <a:stretch/>
        </p:blipFill>
        <p:spPr>
          <a:xfrm>
            <a:off x="804214" y="321973"/>
            <a:ext cx="10583573" cy="4430332"/>
          </a:xfrm>
          <a:prstGeom prst="rect">
            <a:avLst/>
          </a:prstGeom>
        </p:spPr>
      </p:pic>
      <p:sp>
        <p:nvSpPr>
          <p:cNvPr id="6" name="TextBox 5">
            <a:extLst>
              <a:ext uri="{FF2B5EF4-FFF2-40B4-BE49-F238E27FC236}">
                <a16:creationId xmlns:a16="http://schemas.microsoft.com/office/drawing/2014/main" id="{E713D498-C1AF-1A30-A568-91E64759ECF3}"/>
              </a:ext>
            </a:extLst>
          </p:cNvPr>
          <p:cNvSpPr txBox="1"/>
          <p:nvPr/>
        </p:nvSpPr>
        <p:spPr>
          <a:xfrm>
            <a:off x="804213" y="4752305"/>
            <a:ext cx="10315977" cy="1477328"/>
          </a:xfrm>
          <a:prstGeom prst="rect">
            <a:avLst/>
          </a:prstGeom>
          <a:noFill/>
        </p:spPr>
        <p:txBody>
          <a:bodyPr wrap="square" rtlCol="0">
            <a:spAutoFit/>
          </a:bodyPr>
          <a:lstStyle/>
          <a:p>
            <a:r>
              <a:rPr lang="en-US" dirty="0">
                <a:highlight>
                  <a:srgbClr val="FFFF00"/>
                </a:highlight>
              </a:rPr>
              <a:t>Days using marijuana significantly predicted an increased likelihood of suicidal ideation </a:t>
            </a:r>
            <a:r>
              <a:rPr lang="en-US" dirty="0"/>
              <a:t>1 month later. Marijuana use also predicted an increased likelihood of suicidal behavior as well as less of a decline in PTSD symptoms over the following year for those with elevated PTSD symptoms at baseline.</a:t>
            </a:r>
          </a:p>
          <a:p>
            <a:r>
              <a:rPr lang="en-US" dirty="0">
                <a:highlight>
                  <a:srgbClr val="FFFF00"/>
                </a:highlight>
              </a:rPr>
              <a:t>These results suggest that for individuals with elevated PTSD symptoms, using marijuana may exacerbate and/or maintain PTSD symptoms and increase the likelihood of suicidal behavior over time</a:t>
            </a:r>
          </a:p>
        </p:txBody>
      </p:sp>
    </p:spTree>
    <p:extLst>
      <p:ext uri="{BB962C8B-B14F-4D97-AF65-F5344CB8AC3E}">
        <p14:creationId xmlns:p14="http://schemas.microsoft.com/office/powerpoint/2010/main" val="2176886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5A1C6-8FD6-4577-81AC-AB0674AFD562}"/>
              </a:ext>
            </a:extLst>
          </p:cNvPr>
          <p:cNvSpPr>
            <a:spLocks noGrp="1"/>
          </p:cNvSpPr>
          <p:nvPr>
            <p:ph type="title"/>
          </p:nvPr>
        </p:nvSpPr>
        <p:spPr>
          <a:xfrm>
            <a:off x="769256" y="261257"/>
            <a:ext cx="10642600" cy="1436914"/>
          </a:xfrm>
          <a:solidFill>
            <a:schemeClr val="accent1">
              <a:lumMod val="75000"/>
            </a:schemeClr>
          </a:solidFill>
        </p:spPr>
        <p:txBody>
          <a:bodyPr>
            <a:normAutofit/>
          </a:bodyPr>
          <a:lstStyle/>
          <a:p>
            <a:pPr algn="ctr"/>
            <a:r>
              <a:rPr lang="en-US" sz="4400" b="1" dirty="0">
                <a:ln w="0"/>
                <a:solidFill>
                  <a:schemeClr val="bg1"/>
                </a:solidFill>
                <a:effectLst>
                  <a:outerShdw blurRad="38100" dist="19050" dir="2700000" algn="tl" rotWithShape="0">
                    <a:schemeClr val="dk1">
                      <a:alpha val="40000"/>
                    </a:schemeClr>
                  </a:outerShdw>
                </a:effectLst>
              </a:rPr>
              <a:t>CANNABIS USE DISORDER IS ASSOCIATED WITH </a:t>
            </a:r>
            <a:br>
              <a:rPr lang="en-US" sz="4400" b="1" dirty="0">
                <a:ln w="0"/>
                <a:solidFill>
                  <a:schemeClr val="bg1"/>
                </a:solidFill>
                <a:effectLst>
                  <a:outerShdw blurRad="38100" dist="19050" dir="2700000" algn="tl" rotWithShape="0">
                    <a:schemeClr val="dk1">
                      <a:alpha val="40000"/>
                    </a:schemeClr>
                  </a:outerShdw>
                </a:effectLst>
              </a:rPr>
            </a:br>
            <a:r>
              <a:rPr lang="en-US" sz="4400" b="1" dirty="0">
                <a:ln w="0"/>
                <a:solidFill>
                  <a:srgbClr val="FFC000"/>
                </a:solidFill>
                <a:effectLst>
                  <a:outerShdw blurRad="38100" dist="19050" dir="2700000" algn="tl" rotWithShape="0">
                    <a:schemeClr val="dk1">
                      <a:alpha val="40000"/>
                    </a:schemeClr>
                  </a:outerShdw>
                </a:effectLst>
              </a:rPr>
              <a:t>SUICIDE</a:t>
            </a:r>
            <a:r>
              <a:rPr lang="en-US" sz="4400" b="1" dirty="0">
                <a:ln w="0"/>
                <a:solidFill>
                  <a:schemeClr val="bg1"/>
                </a:solidFill>
                <a:effectLst>
                  <a:outerShdw blurRad="38100" dist="19050" dir="2700000" algn="tl" rotWithShape="0">
                    <a:schemeClr val="dk1">
                      <a:alpha val="40000"/>
                    </a:schemeClr>
                  </a:outerShdw>
                </a:effectLst>
              </a:rPr>
              <a:t> ATTEMPTS AMONG </a:t>
            </a:r>
            <a:r>
              <a:rPr lang="en-US" sz="4400" b="1" dirty="0">
                <a:ln w="0"/>
                <a:solidFill>
                  <a:srgbClr val="FFC000"/>
                </a:solidFill>
                <a:effectLst>
                  <a:outerShdw blurRad="38100" dist="19050" dir="2700000" algn="tl" rotWithShape="0">
                    <a:schemeClr val="dk1">
                      <a:alpha val="40000"/>
                    </a:schemeClr>
                  </a:outerShdw>
                </a:effectLst>
              </a:rPr>
              <a:t>VETERANS</a:t>
            </a:r>
            <a:endParaRPr lang="en-US" dirty="0">
              <a:solidFill>
                <a:srgbClr val="FFC000"/>
              </a:solidFill>
            </a:endParaRPr>
          </a:p>
        </p:txBody>
      </p:sp>
      <p:pic>
        <p:nvPicPr>
          <p:cNvPr id="4" name="Content Placeholder 3">
            <a:extLst>
              <a:ext uri="{FF2B5EF4-FFF2-40B4-BE49-F238E27FC236}">
                <a16:creationId xmlns:a16="http://schemas.microsoft.com/office/drawing/2014/main" id="{685B6A81-6A56-4DFB-B948-53759DE880B6}"/>
              </a:ext>
            </a:extLst>
          </p:cNvPr>
          <p:cNvPicPr>
            <a:picLocks noGrp="1" noChangeAspect="1"/>
          </p:cNvPicPr>
          <p:nvPr>
            <p:ph idx="1"/>
          </p:nvPr>
        </p:nvPicPr>
        <p:blipFill>
          <a:blip r:embed="rId2"/>
          <a:stretch>
            <a:fillRect/>
          </a:stretch>
        </p:blipFill>
        <p:spPr>
          <a:xfrm>
            <a:off x="1230087" y="1883682"/>
            <a:ext cx="3127524" cy="4351338"/>
          </a:xfrm>
          <a:prstGeom prst="rect">
            <a:avLst/>
          </a:prstGeom>
        </p:spPr>
      </p:pic>
      <p:sp>
        <p:nvSpPr>
          <p:cNvPr id="5" name="TextBox 4">
            <a:extLst>
              <a:ext uri="{FF2B5EF4-FFF2-40B4-BE49-F238E27FC236}">
                <a16:creationId xmlns:a16="http://schemas.microsoft.com/office/drawing/2014/main" id="{34C7FD62-27AB-4ABE-A4B0-5DDD1ABD3B16}"/>
              </a:ext>
            </a:extLst>
          </p:cNvPr>
          <p:cNvSpPr txBox="1"/>
          <p:nvPr/>
        </p:nvSpPr>
        <p:spPr>
          <a:xfrm>
            <a:off x="4833257" y="1883682"/>
            <a:ext cx="6447969" cy="4985980"/>
          </a:xfrm>
          <a:prstGeom prst="rect">
            <a:avLst/>
          </a:prstGeom>
          <a:noFill/>
        </p:spPr>
        <p:txBody>
          <a:bodyPr wrap="square" rtlCol="0">
            <a:spAutoFit/>
          </a:bodyPr>
          <a:lstStyle/>
          <a:p>
            <a:pPr marL="168275" indent="-168275">
              <a:buFont typeface="Arial" panose="020B0604020202020204" pitchFamily="34" charset="0"/>
              <a:buChar char="•"/>
            </a:pPr>
            <a:r>
              <a:rPr lang="en-US" sz="2000" dirty="0">
                <a:solidFill>
                  <a:schemeClr val="tx2">
                    <a:lumMod val="75000"/>
                  </a:schemeClr>
                </a:solidFill>
              </a:rPr>
              <a:t>3,233 veterans in cross-sectional, multi-site study by Veterans Affairs (VA). </a:t>
            </a:r>
          </a:p>
          <a:p>
            <a:pPr marL="168275" indent="-168275">
              <a:buFont typeface="Arial" panose="020B0604020202020204" pitchFamily="34" charset="0"/>
              <a:buChar char="•"/>
            </a:pPr>
            <a:endParaRPr lang="en-US" sz="2000" dirty="0">
              <a:solidFill>
                <a:schemeClr val="tx2">
                  <a:lumMod val="75000"/>
                </a:schemeClr>
              </a:solidFill>
            </a:endParaRPr>
          </a:p>
          <a:p>
            <a:pPr marL="168275" indent="-168275">
              <a:buFont typeface="Arial" panose="020B0604020202020204" pitchFamily="34" charset="0"/>
              <a:buChar char="•"/>
            </a:pPr>
            <a:r>
              <a:rPr lang="en-US" sz="2000" dirty="0">
                <a:solidFill>
                  <a:schemeClr val="tx2">
                    <a:lumMod val="75000"/>
                  </a:schemeClr>
                </a:solidFill>
              </a:rPr>
              <a:t>Cannabis use disorder was </a:t>
            </a:r>
            <a:r>
              <a:rPr lang="en-US" sz="2000" b="1" dirty="0">
                <a:solidFill>
                  <a:schemeClr val="tx2">
                    <a:lumMod val="75000"/>
                  </a:schemeClr>
                </a:solidFill>
              </a:rPr>
              <a:t>significantly associated with both current suicidal ideation and lifetime history of suicide attempts </a:t>
            </a:r>
            <a:r>
              <a:rPr lang="en-US" sz="2000" dirty="0">
                <a:solidFill>
                  <a:schemeClr val="tx2">
                    <a:lumMod val="75000"/>
                  </a:schemeClr>
                </a:solidFill>
              </a:rPr>
              <a:t>compared to veterans with no lifetime history of cannabis use disorder.</a:t>
            </a:r>
          </a:p>
          <a:p>
            <a:pPr marL="168275" indent="-168275">
              <a:buFont typeface="Arial" panose="020B0604020202020204" pitchFamily="34" charset="0"/>
              <a:buChar char="•"/>
            </a:pPr>
            <a:endParaRPr lang="en-US" sz="2000" dirty="0">
              <a:solidFill>
                <a:schemeClr val="tx2">
                  <a:lumMod val="75000"/>
                </a:schemeClr>
              </a:solidFill>
            </a:endParaRPr>
          </a:p>
          <a:p>
            <a:pPr marL="168275" indent="-168275">
              <a:buFont typeface="Arial" panose="020B0604020202020204" pitchFamily="34" charset="0"/>
              <a:buChar char="•"/>
            </a:pPr>
            <a:r>
              <a:rPr lang="en-US" sz="2000" dirty="0">
                <a:solidFill>
                  <a:schemeClr val="tx2">
                    <a:lumMod val="75000"/>
                  </a:schemeClr>
                </a:solidFill>
              </a:rPr>
              <a:t>The </a:t>
            </a:r>
            <a:r>
              <a:rPr lang="en-US" sz="2000" b="1" dirty="0">
                <a:solidFill>
                  <a:schemeClr val="tx2">
                    <a:lumMod val="75000"/>
                  </a:schemeClr>
                </a:solidFill>
              </a:rPr>
              <a:t>significant difference persisted </a:t>
            </a:r>
            <a:r>
              <a:rPr lang="en-US" sz="2000" dirty="0">
                <a:solidFill>
                  <a:schemeClr val="tx2">
                    <a:lumMod val="75000"/>
                  </a:schemeClr>
                </a:solidFill>
              </a:rPr>
              <a:t>even after adjusting for sex, PTSD, depression, alcohol use disorder, non-cannabis drug use disorder, history of childhood sexual abuse and combat exposure.</a:t>
            </a:r>
          </a:p>
          <a:p>
            <a:endParaRPr lang="en-US" sz="2000" dirty="0">
              <a:solidFill>
                <a:schemeClr val="tx2">
                  <a:lumMod val="75000"/>
                </a:schemeClr>
              </a:solidFill>
            </a:endParaRPr>
          </a:p>
          <a:p>
            <a:pPr marL="168275" indent="-168275">
              <a:buFont typeface="Arial" panose="020B0604020202020204" pitchFamily="34" charset="0"/>
              <a:buChar char="•"/>
            </a:pPr>
            <a:r>
              <a:rPr lang="en-US" sz="2000" dirty="0">
                <a:solidFill>
                  <a:schemeClr val="tx2">
                    <a:lumMod val="75000"/>
                  </a:schemeClr>
                </a:solidFill>
              </a:rPr>
              <a:t> Kimbrel NA et al. J Psychiatric Research </a:t>
            </a:r>
            <a:r>
              <a:rPr lang="en-US" sz="2000" b="1" u="sng" dirty="0">
                <a:solidFill>
                  <a:schemeClr val="tx2">
                    <a:lumMod val="75000"/>
                  </a:schemeClr>
                </a:solidFill>
              </a:rPr>
              <a:t>2017</a:t>
            </a:r>
            <a:r>
              <a:rPr lang="en-US" sz="2000" dirty="0">
                <a:solidFill>
                  <a:schemeClr val="tx2">
                    <a:lumMod val="75000"/>
                  </a:schemeClr>
                </a:solidFill>
              </a:rPr>
              <a:t>:89;1-5</a:t>
            </a:r>
          </a:p>
          <a:p>
            <a:pPr marL="168275" indent="-168275">
              <a:buFont typeface="Arial" panose="020B0604020202020204" pitchFamily="34" charset="0"/>
              <a:buChar char="•"/>
            </a:pPr>
            <a:endParaRPr lang="en-US" sz="2000" dirty="0">
              <a:solidFill>
                <a:schemeClr val="tx2">
                  <a:lumMod val="75000"/>
                </a:schemeClr>
              </a:solidFill>
            </a:endParaRPr>
          </a:p>
          <a:p>
            <a:endParaRPr lang="en-US" dirty="0"/>
          </a:p>
        </p:txBody>
      </p:sp>
    </p:spTree>
    <p:extLst>
      <p:ext uri="{BB962C8B-B14F-4D97-AF65-F5344CB8AC3E}">
        <p14:creationId xmlns:p14="http://schemas.microsoft.com/office/powerpoint/2010/main" val="974449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BF16DE5-F3A8-E659-BCCB-EF84923D109C}"/>
              </a:ext>
            </a:extLst>
          </p:cNvPr>
          <p:cNvPicPr>
            <a:picLocks noGrp="1" noChangeAspect="1"/>
          </p:cNvPicPr>
          <p:nvPr>
            <p:ph idx="4294967295"/>
          </p:nvPr>
        </p:nvPicPr>
        <p:blipFill>
          <a:blip r:embed="rId2"/>
          <a:srcRect l="28366" t="15250" r="21509" b="8591"/>
          <a:stretch/>
        </p:blipFill>
        <p:spPr>
          <a:xfrm>
            <a:off x="5412718" y="435907"/>
            <a:ext cx="5906923" cy="5046278"/>
          </a:xfrm>
        </p:spPr>
      </p:pic>
      <p:sp>
        <p:nvSpPr>
          <p:cNvPr id="6" name="TextBox 5">
            <a:extLst>
              <a:ext uri="{FF2B5EF4-FFF2-40B4-BE49-F238E27FC236}">
                <a16:creationId xmlns:a16="http://schemas.microsoft.com/office/drawing/2014/main" id="{80A3A5D9-C2C5-47FC-08B7-86F742EC5476}"/>
              </a:ext>
            </a:extLst>
          </p:cNvPr>
          <p:cNvSpPr txBox="1"/>
          <p:nvPr/>
        </p:nvSpPr>
        <p:spPr>
          <a:xfrm>
            <a:off x="1040524" y="614855"/>
            <a:ext cx="4372194" cy="4893647"/>
          </a:xfrm>
          <a:prstGeom prst="rect">
            <a:avLst/>
          </a:prstGeom>
          <a:noFill/>
        </p:spPr>
        <p:txBody>
          <a:bodyPr wrap="square" rtlCol="0">
            <a:spAutoFit/>
          </a:bodyPr>
          <a:lstStyle/>
          <a:p>
            <a:r>
              <a:rPr lang="en-US" sz="2400" dirty="0"/>
              <a:t>319 Iraq/Afghanistan-era veterans ages 21 to 67 (M = 39.6) Male = 261, Black = 50.5%, White = 38.2%, Hispanic = 5%</a:t>
            </a:r>
          </a:p>
          <a:p>
            <a:endParaRPr lang="en-US" sz="2400" dirty="0"/>
          </a:p>
          <a:p>
            <a:r>
              <a:rPr lang="en-US" sz="2400" dirty="0"/>
              <a:t>Lifetime cannabis dependence was specifically associated with </a:t>
            </a:r>
            <a:r>
              <a:rPr lang="en-US" sz="2400" dirty="0">
                <a:highlight>
                  <a:srgbClr val="FFFF00"/>
                </a:highlight>
              </a:rPr>
              <a:t>post-deployment suicide attempts,</a:t>
            </a:r>
            <a:r>
              <a:rPr lang="en-US" sz="2400" dirty="0"/>
              <a:t> even after accounting for the effects of gender, PTSD-depression, pain, non-cannabis SUD, and pre-deployment suicide attempts.</a:t>
            </a:r>
          </a:p>
        </p:txBody>
      </p:sp>
      <p:sp>
        <p:nvSpPr>
          <p:cNvPr id="7" name="TextBox 6">
            <a:extLst>
              <a:ext uri="{FF2B5EF4-FFF2-40B4-BE49-F238E27FC236}">
                <a16:creationId xmlns:a16="http://schemas.microsoft.com/office/drawing/2014/main" id="{CD0D3B3D-01A0-F888-6E5C-1340EA420BD0}"/>
              </a:ext>
            </a:extLst>
          </p:cNvPr>
          <p:cNvSpPr txBox="1"/>
          <p:nvPr/>
        </p:nvSpPr>
        <p:spPr>
          <a:xfrm>
            <a:off x="1149927" y="5482185"/>
            <a:ext cx="9670473" cy="646331"/>
          </a:xfrm>
          <a:prstGeom prst="rect">
            <a:avLst/>
          </a:prstGeom>
          <a:noFill/>
        </p:spPr>
        <p:txBody>
          <a:bodyPr wrap="square" rtlCol="0">
            <a:spAutoFit/>
          </a:bodyPr>
          <a:lstStyle/>
          <a:p>
            <a:r>
              <a:rPr lang="en-US" b="1" dirty="0"/>
              <a:t>Cannabis Use Disorder and Post-Deployment Suicide Attempts in Iraq/Afghanistan-Era Veterans</a:t>
            </a:r>
          </a:p>
          <a:p>
            <a:r>
              <a:rPr lang="en-US" dirty="0"/>
              <a:t>Adkisson K et al. </a:t>
            </a:r>
            <a:r>
              <a:rPr lang="fr-FR" dirty="0"/>
              <a:t>Arch Suicide </a:t>
            </a:r>
            <a:r>
              <a:rPr lang="fr-FR" dirty="0" err="1"/>
              <a:t>Res</a:t>
            </a:r>
            <a:r>
              <a:rPr lang="fr-FR" dirty="0"/>
              <a:t>. 2019 ; 23(4): 678–687.</a:t>
            </a:r>
            <a:endParaRPr lang="en-US" dirty="0"/>
          </a:p>
        </p:txBody>
      </p:sp>
    </p:spTree>
    <p:extLst>
      <p:ext uri="{BB962C8B-B14F-4D97-AF65-F5344CB8AC3E}">
        <p14:creationId xmlns:p14="http://schemas.microsoft.com/office/powerpoint/2010/main" val="1132319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A9A105-C9F5-C264-8F7E-96506A5AFFDD}"/>
              </a:ext>
            </a:extLst>
          </p:cNvPr>
          <p:cNvPicPr>
            <a:picLocks noChangeAspect="1"/>
          </p:cNvPicPr>
          <p:nvPr/>
        </p:nvPicPr>
        <p:blipFill rotWithShape="1">
          <a:blip r:embed="rId2"/>
          <a:srcRect l="19615" t="16600" r="21538" b="7877"/>
          <a:stretch/>
        </p:blipFill>
        <p:spPr>
          <a:xfrm>
            <a:off x="2813539" y="359307"/>
            <a:ext cx="8060787" cy="5816411"/>
          </a:xfrm>
          <a:prstGeom prst="rect">
            <a:avLst/>
          </a:prstGeom>
        </p:spPr>
      </p:pic>
      <p:sp>
        <p:nvSpPr>
          <p:cNvPr id="6" name="TextBox 5">
            <a:extLst>
              <a:ext uri="{FF2B5EF4-FFF2-40B4-BE49-F238E27FC236}">
                <a16:creationId xmlns:a16="http://schemas.microsoft.com/office/drawing/2014/main" id="{4F4B860B-3432-D02C-F9F1-7E542F3B5B5F}"/>
              </a:ext>
            </a:extLst>
          </p:cNvPr>
          <p:cNvSpPr txBox="1"/>
          <p:nvPr/>
        </p:nvSpPr>
        <p:spPr>
          <a:xfrm>
            <a:off x="956930" y="1190847"/>
            <a:ext cx="1637414" cy="1200329"/>
          </a:xfrm>
          <a:prstGeom prst="rect">
            <a:avLst/>
          </a:prstGeom>
          <a:noFill/>
        </p:spPr>
        <p:txBody>
          <a:bodyPr wrap="square" rtlCol="0">
            <a:spAutoFit/>
          </a:bodyPr>
          <a:lstStyle/>
          <a:p>
            <a:r>
              <a:rPr lang="en-US" dirty="0"/>
              <a:t>Ann Internal Medicine 2024:177:363-374</a:t>
            </a:r>
          </a:p>
        </p:txBody>
      </p:sp>
    </p:spTree>
    <p:extLst>
      <p:ext uri="{BB962C8B-B14F-4D97-AF65-F5344CB8AC3E}">
        <p14:creationId xmlns:p14="http://schemas.microsoft.com/office/powerpoint/2010/main" val="210547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5CF13-EFFC-CB6A-D5E7-F8B4DC6D977A}"/>
              </a:ext>
            </a:extLst>
          </p:cNvPr>
          <p:cNvSpPr>
            <a:spLocks noGrp="1"/>
          </p:cNvSpPr>
          <p:nvPr>
            <p:ph type="title"/>
          </p:nvPr>
        </p:nvSpPr>
        <p:spPr>
          <a:xfrm>
            <a:off x="775855" y="318655"/>
            <a:ext cx="10681854" cy="1372033"/>
          </a:xfrm>
          <a:solidFill>
            <a:schemeClr val="accent1">
              <a:lumMod val="75000"/>
            </a:schemeClr>
          </a:solidFill>
        </p:spPr>
        <p:txBody>
          <a:bodyPr>
            <a:normAutofit fontScale="90000"/>
          </a:bodyPr>
          <a:lstStyle/>
          <a:p>
            <a:pPr algn="ctr"/>
            <a:r>
              <a:rPr lang="en-US" b="1" dirty="0">
                <a:solidFill>
                  <a:schemeClr val="bg1"/>
                </a:solidFill>
              </a:rPr>
              <a:t>Cannabis legalization and </a:t>
            </a:r>
            <a:r>
              <a:rPr lang="en-US" b="1" dirty="0">
                <a:solidFill>
                  <a:srgbClr val="FFC000"/>
                </a:solidFill>
              </a:rPr>
              <a:t>cannabis-involved pregnancy hospitalizations </a:t>
            </a:r>
            <a:r>
              <a:rPr lang="en-US" b="1" dirty="0">
                <a:solidFill>
                  <a:schemeClr val="bg1"/>
                </a:solidFill>
              </a:rPr>
              <a:t>in Colorado</a:t>
            </a:r>
            <a:br>
              <a:rPr lang="en-US" dirty="0">
                <a:solidFill>
                  <a:schemeClr val="bg1"/>
                </a:solidFill>
              </a:rPr>
            </a:br>
            <a:r>
              <a:rPr lang="en-US" sz="2200" dirty="0">
                <a:solidFill>
                  <a:schemeClr val="bg1"/>
                </a:solidFill>
              </a:rPr>
              <a:t>Wang GS et al.</a:t>
            </a:r>
            <a:r>
              <a:rPr lang="it-IT" sz="2200" dirty="0">
                <a:solidFill>
                  <a:schemeClr val="bg1"/>
                </a:solidFill>
              </a:rPr>
              <a:t> Preventive Medicine 156 (2022) 106993</a:t>
            </a:r>
            <a:endParaRPr lang="en-US" sz="2200" dirty="0">
              <a:solidFill>
                <a:schemeClr val="bg1"/>
              </a:solidFill>
            </a:endParaRPr>
          </a:p>
        </p:txBody>
      </p:sp>
      <p:pic>
        <p:nvPicPr>
          <p:cNvPr id="5" name="Content Placeholder 4">
            <a:extLst>
              <a:ext uri="{FF2B5EF4-FFF2-40B4-BE49-F238E27FC236}">
                <a16:creationId xmlns:a16="http://schemas.microsoft.com/office/drawing/2014/main" id="{201B5EB5-ED04-2E0B-CC72-A7B8BC4CD86A}"/>
              </a:ext>
            </a:extLst>
          </p:cNvPr>
          <p:cNvPicPr>
            <a:picLocks noGrp="1" noChangeAspect="1"/>
          </p:cNvPicPr>
          <p:nvPr>
            <p:ph idx="1"/>
          </p:nvPr>
        </p:nvPicPr>
        <p:blipFill rotWithShape="1">
          <a:blip r:embed="rId2"/>
          <a:srcRect l="20889" t="17963" r="25785" b="20698"/>
          <a:stretch/>
        </p:blipFill>
        <p:spPr>
          <a:xfrm>
            <a:off x="4419599" y="1843247"/>
            <a:ext cx="6612271" cy="4276198"/>
          </a:xfrm>
        </p:spPr>
      </p:pic>
      <p:sp>
        <p:nvSpPr>
          <p:cNvPr id="4" name="TextBox 3">
            <a:extLst>
              <a:ext uri="{FF2B5EF4-FFF2-40B4-BE49-F238E27FC236}">
                <a16:creationId xmlns:a16="http://schemas.microsoft.com/office/drawing/2014/main" id="{CE4D2D2B-4F6A-1362-1110-679AE5CF58E4}"/>
              </a:ext>
            </a:extLst>
          </p:cNvPr>
          <p:cNvSpPr txBox="1"/>
          <p:nvPr/>
        </p:nvSpPr>
        <p:spPr>
          <a:xfrm>
            <a:off x="969818" y="1843247"/>
            <a:ext cx="3560618" cy="5232202"/>
          </a:xfrm>
          <a:prstGeom prst="rect">
            <a:avLst/>
          </a:prstGeom>
          <a:noFill/>
        </p:spPr>
        <p:txBody>
          <a:bodyPr wrap="square" rtlCol="0">
            <a:spAutoFit/>
          </a:bodyPr>
          <a:lstStyle/>
          <a:p>
            <a:r>
              <a:rPr lang="en-US" sz="2000" dirty="0"/>
              <a:t>In Colorado, there was more than a </a:t>
            </a:r>
            <a:r>
              <a:rPr lang="en-US" sz="2000" dirty="0">
                <a:highlight>
                  <a:srgbClr val="FFFF00"/>
                </a:highlight>
              </a:rPr>
              <a:t>two-fold increase in cannabis involved pregnancy hospitalizations between 2011 and 2018</a:t>
            </a:r>
            <a:r>
              <a:rPr lang="en-US" sz="2000" dirty="0"/>
              <a:t>. </a:t>
            </a:r>
          </a:p>
          <a:p>
            <a:endParaRPr lang="en-US" sz="2000" dirty="0"/>
          </a:p>
          <a:p>
            <a:r>
              <a:rPr lang="en-US" sz="2000" dirty="0"/>
              <a:t>Highest increase after sale of recreational cannabis began in 2014</a:t>
            </a:r>
          </a:p>
          <a:p>
            <a:endParaRPr lang="en-US" sz="2000" dirty="0"/>
          </a:p>
          <a:p>
            <a:r>
              <a:rPr lang="en-US" sz="2000" dirty="0"/>
              <a:t>Presence of the recreational market may influence cannabis use decisions among pregnant individuals</a:t>
            </a:r>
          </a:p>
          <a:p>
            <a:endParaRPr lang="en-US" dirty="0"/>
          </a:p>
          <a:p>
            <a:endParaRPr lang="en-US" dirty="0"/>
          </a:p>
          <a:p>
            <a:endParaRPr lang="en-US" dirty="0"/>
          </a:p>
        </p:txBody>
      </p:sp>
    </p:spTree>
    <p:extLst>
      <p:ext uri="{BB962C8B-B14F-4D97-AF65-F5344CB8AC3E}">
        <p14:creationId xmlns:p14="http://schemas.microsoft.com/office/powerpoint/2010/main" val="4001250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933F-BFFD-E3AE-C23B-94FC6FA13725}"/>
              </a:ext>
            </a:extLst>
          </p:cNvPr>
          <p:cNvSpPr>
            <a:spLocks noGrp="1"/>
          </p:cNvSpPr>
          <p:nvPr>
            <p:ph type="title"/>
          </p:nvPr>
        </p:nvSpPr>
        <p:spPr>
          <a:solidFill>
            <a:schemeClr val="accent1">
              <a:lumMod val="75000"/>
            </a:schemeClr>
          </a:solidFill>
        </p:spPr>
        <p:txBody>
          <a:bodyPr>
            <a:noAutofit/>
          </a:bodyPr>
          <a:lstStyle/>
          <a:p>
            <a:r>
              <a:rPr lang="en-US" sz="3200" b="1" dirty="0">
                <a:solidFill>
                  <a:schemeClr val="bg1"/>
                </a:solidFill>
              </a:rPr>
              <a:t>Trends in emergency department visits associated with </a:t>
            </a:r>
            <a:r>
              <a:rPr lang="en-US" sz="3200" b="1" dirty="0">
                <a:solidFill>
                  <a:srgbClr val="FFC000"/>
                </a:solidFill>
              </a:rPr>
              <a:t>cannabis</a:t>
            </a:r>
            <a:r>
              <a:rPr lang="en-US" sz="3200" b="1" dirty="0">
                <a:solidFill>
                  <a:schemeClr val="bg1"/>
                </a:solidFill>
              </a:rPr>
              <a:t> use among </a:t>
            </a:r>
            <a:r>
              <a:rPr lang="en-US" sz="3200" b="1" dirty="0">
                <a:solidFill>
                  <a:srgbClr val="FFC000"/>
                </a:solidFill>
              </a:rPr>
              <a:t>older adults</a:t>
            </a:r>
            <a:r>
              <a:rPr lang="en-US" sz="3200" b="1" dirty="0">
                <a:solidFill>
                  <a:schemeClr val="bg1"/>
                </a:solidFill>
              </a:rPr>
              <a:t> in California, 2005–2019</a:t>
            </a:r>
            <a:br>
              <a:rPr lang="en-US" sz="3200" b="1" dirty="0">
                <a:solidFill>
                  <a:schemeClr val="bg1"/>
                </a:solidFill>
              </a:rPr>
            </a:br>
            <a:r>
              <a:rPr lang="en-US" sz="2000" dirty="0">
                <a:solidFill>
                  <a:schemeClr val="bg1"/>
                </a:solidFill>
              </a:rPr>
              <a:t>Han BH et al. </a:t>
            </a:r>
            <a:r>
              <a:rPr lang="de-DE" sz="2000" dirty="0">
                <a:solidFill>
                  <a:schemeClr val="bg1"/>
                </a:solidFill>
              </a:rPr>
              <a:t>J Am Geriatr Soc. 2023;1–8.</a:t>
            </a:r>
            <a:endParaRPr lang="en-US" sz="2000" dirty="0">
              <a:solidFill>
                <a:schemeClr val="bg1"/>
              </a:solidFill>
            </a:endParaRPr>
          </a:p>
        </p:txBody>
      </p:sp>
      <p:sp>
        <p:nvSpPr>
          <p:cNvPr id="3" name="Content Placeholder 2">
            <a:extLst>
              <a:ext uri="{FF2B5EF4-FFF2-40B4-BE49-F238E27FC236}">
                <a16:creationId xmlns:a16="http://schemas.microsoft.com/office/drawing/2014/main" id="{F9892C82-B053-E66C-55F2-10A9C1696683}"/>
              </a:ext>
            </a:extLst>
          </p:cNvPr>
          <p:cNvSpPr>
            <a:spLocks noGrp="1"/>
          </p:cNvSpPr>
          <p:nvPr>
            <p:ph idx="1"/>
          </p:nvPr>
        </p:nvSpPr>
        <p:spPr/>
        <p:txBody>
          <a:bodyPr>
            <a:normAutofit fontScale="92500" lnSpcReduction="10000"/>
          </a:bodyPr>
          <a:lstStyle/>
          <a:p>
            <a:r>
              <a:rPr lang="en-US" dirty="0"/>
              <a:t>Retrospective cohort study of adults aged ≥65 - 2005 through 2019 from all non-federal acute care hospitals across the state of California</a:t>
            </a:r>
          </a:p>
          <a:p>
            <a:r>
              <a:rPr lang="en-US" dirty="0"/>
              <a:t>The cannabis-related ED visit rate increased significantly for adults aged ≥65 and all subgroups (p &lt; 0.001)</a:t>
            </a:r>
          </a:p>
          <a:p>
            <a:r>
              <a:rPr lang="en-US" dirty="0"/>
              <a:t>20.7 per 100,000 visits in 2005 to 395.0 per 100,000 ED visits in 2019, a </a:t>
            </a:r>
            <a:r>
              <a:rPr lang="en-US" dirty="0">
                <a:highlight>
                  <a:srgbClr val="FFFF00"/>
                </a:highlight>
              </a:rPr>
              <a:t>1804% relative increase</a:t>
            </a:r>
          </a:p>
          <a:p>
            <a:r>
              <a:rPr lang="en-US" dirty="0"/>
              <a:t>Adults aged </a:t>
            </a:r>
            <a:r>
              <a:rPr lang="en-US" dirty="0">
                <a:highlight>
                  <a:srgbClr val="FFFF00"/>
                </a:highlight>
              </a:rPr>
              <a:t>75–84</a:t>
            </a:r>
            <a:r>
              <a:rPr lang="en-US" dirty="0"/>
              <a:t> had the largest relative percent change with a </a:t>
            </a:r>
            <a:r>
              <a:rPr lang="en-US" dirty="0">
                <a:highlight>
                  <a:srgbClr val="FFFF00"/>
                </a:highlight>
              </a:rPr>
              <a:t>2208.3% increase</a:t>
            </a:r>
          </a:p>
          <a:p>
            <a:r>
              <a:rPr lang="en-US" dirty="0">
                <a:highlight>
                  <a:srgbClr val="FFFF00"/>
                </a:highlight>
              </a:rPr>
              <a:t>Older Black adults had the highest ED visit rate in 2019 </a:t>
            </a:r>
            <a:r>
              <a:rPr lang="en-US" dirty="0"/>
              <a:t>and the largest absolute increase while older males had a higher ED visit rate in 2019 and a greater absolute increase than older women</a:t>
            </a:r>
            <a:endParaRPr lang="en-US" dirty="0">
              <a:highlight>
                <a:srgbClr val="FFFF00"/>
              </a:highlight>
            </a:endParaRPr>
          </a:p>
        </p:txBody>
      </p:sp>
    </p:spTree>
    <p:extLst>
      <p:ext uri="{BB962C8B-B14F-4D97-AF65-F5344CB8AC3E}">
        <p14:creationId xmlns:p14="http://schemas.microsoft.com/office/powerpoint/2010/main" val="14619918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EA1A8-9DA5-9FD8-4C7F-A939B0BE66F4}"/>
              </a:ext>
            </a:extLst>
          </p:cNvPr>
          <p:cNvSpPr>
            <a:spLocks noGrp="1"/>
          </p:cNvSpPr>
          <p:nvPr>
            <p:ph type="title"/>
          </p:nvPr>
        </p:nvSpPr>
        <p:spPr>
          <a:solidFill>
            <a:schemeClr val="accent1">
              <a:lumMod val="75000"/>
            </a:schemeClr>
          </a:solidFill>
        </p:spPr>
        <p:txBody>
          <a:bodyPr/>
          <a:lstStyle/>
          <a:p>
            <a:pPr algn="ctr"/>
            <a:r>
              <a:rPr lang="en-US" b="1" dirty="0">
                <a:solidFill>
                  <a:schemeClr val="bg1"/>
                </a:solidFill>
              </a:rPr>
              <a:t>Drug: Drug Interactions with </a:t>
            </a:r>
            <a:r>
              <a:rPr lang="en-US" b="1" dirty="0">
                <a:solidFill>
                  <a:srgbClr val="FFC000"/>
                </a:solidFill>
              </a:rPr>
              <a:t>Cannabis</a:t>
            </a:r>
          </a:p>
        </p:txBody>
      </p:sp>
      <p:sp>
        <p:nvSpPr>
          <p:cNvPr id="3" name="Content Placeholder 2">
            <a:extLst>
              <a:ext uri="{FF2B5EF4-FFF2-40B4-BE49-F238E27FC236}">
                <a16:creationId xmlns:a16="http://schemas.microsoft.com/office/drawing/2014/main" id="{1BDFF4A0-CC7C-B5EC-A46B-0116425587F3}"/>
              </a:ext>
            </a:extLst>
          </p:cNvPr>
          <p:cNvSpPr>
            <a:spLocks noGrp="1"/>
          </p:cNvSpPr>
          <p:nvPr>
            <p:ph idx="1"/>
          </p:nvPr>
        </p:nvSpPr>
        <p:spPr/>
        <p:txBody>
          <a:bodyPr>
            <a:normAutofit fontScale="92500" lnSpcReduction="10000"/>
          </a:bodyPr>
          <a:lstStyle/>
          <a:p>
            <a:r>
              <a:rPr lang="en-US" sz="2000" dirty="0"/>
              <a:t>ASRA pain medicine consensus guidelines on the management of the perioperative patient on cannabis and cannabinoids. Shah S et al.</a:t>
            </a:r>
            <a:r>
              <a:rPr lang="en-US" sz="1400" dirty="0"/>
              <a:t> </a:t>
            </a:r>
            <a:r>
              <a:rPr lang="en-US" sz="2000" dirty="0"/>
              <a:t>Reg </a:t>
            </a:r>
            <a:r>
              <a:rPr lang="en-US" sz="2000" dirty="0" err="1"/>
              <a:t>Anesth</a:t>
            </a:r>
            <a:r>
              <a:rPr lang="en-US" sz="2000" dirty="0"/>
              <a:t> Pain Med 2023;0:1–21. doi:10.1136/rapm-2022-104013</a:t>
            </a:r>
          </a:p>
          <a:p>
            <a:r>
              <a:rPr lang="en-US" dirty="0"/>
              <a:t>All patients should be questioned about cannabinoid use, dose and frequency, route of administration, and time of last use</a:t>
            </a:r>
          </a:p>
          <a:p>
            <a:r>
              <a:rPr lang="en-US" dirty="0">
                <a:highlight>
                  <a:srgbClr val="FFFF00"/>
                </a:highlight>
              </a:rPr>
              <a:t>Cannabinoids</a:t>
            </a:r>
            <a:r>
              <a:rPr lang="en-US" dirty="0"/>
              <a:t> can produce significant physiologic changes and can </a:t>
            </a:r>
            <a:r>
              <a:rPr lang="en-US" dirty="0">
                <a:highlight>
                  <a:srgbClr val="FFFF00"/>
                </a:highlight>
              </a:rPr>
              <a:t>potentially interact with anesthetics that can lead to complications</a:t>
            </a:r>
          </a:p>
          <a:p>
            <a:r>
              <a:rPr lang="en-US" dirty="0"/>
              <a:t>Patients taking cannabinoids preoperatively may also </a:t>
            </a:r>
            <a:r>
              <a:rPr lang="en-US" dirty="0">
                <a:highlight>
                  <a:srgbClr val="FFFF00"/>
                </a:highlight>
              </a:rPr>
              <a:t>report increased postoperative pain levels,</a:t>
            </a:r>
            <a:r>
              <a:rPr lang="en-US" dirty="0"/>
              <a:t> which could affect perioperative management.</a:t>
            </a:r>
          </a:p>
          <a:p>
            <a:r>
              <a:rPr lang="en-US" dirty="0"/>
              <a:t>In the perioperative setting, special attention should be paid to potential </a:t>
            </a:r>
            <a:r>
              <a:rPr lang="en-US" dirty="0">
                <a:highlight>
                  <a:srgbClr val="FFFF00"/>
                </a:highlight>
              </a:rPr>
              <a:t>cannabinoid interactions with warfarin</a:t>
            </a:r>
            <a:r>
              <a:rPr lang="en-US" dirty="0"/>
              <a:t>, direct oral anticoagulants, and clopidogrel – but there are many more drug: drug interactions</a:t>
            </a:r>
          </a:p>
        </p:txBody>
      </p:sp>
    </p:spTree>
    <p:extLst>
      <p:ext uri="{BB962C8B-B14F-4D97-AF65-F5344CB8AC3E}">
        <p14:creationId xmlns:p14="http://schemas.microsoft.com/office/powerpoint/2010/main" val="2912715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CC200-7200-CE8A-F30C-1A70384C4DEF}"/>
              </a:ext>
            </a:extLst>
          </p:cNvPr>
          <p:cNvSpPr>
            <a:spLocks noGrp="1"/>
          </p:cNvSpPr>
          <p:nvPr>
            <p:ph type="title"/>
          </p:nvPr>
        </p:nvSpPr>
        <p:spPr>
          <a:solidFill>
            <a:schemeClr val="accent1">
              <a:lumMod val="75000"/>
            </a:schemeClr>
          </a:solidFill>
        </p:spPr>
        <p:txBody>
          <a:bodyPr/>
          <a:lstStyle/>
          <a:p>
            <a:pPr algn="ctr"/>
            <a:r>
              <a:rPr lang="en-US" b="1" dirty="0">
                <a:solidFill>
                  <a:schemeClr val="bg1"/>
                </a:solidFill>
              </a:rPr>
              <a:t>Many People use </a:t>
            </a:r>
            <a:r>
              <a:rPr lang="en-US" b="1" dirty="0">
                <a:solidFill>
                  <a:srgbClr val="FFC000"/>
                </a:solidFill>
              </a:rPr>
              <a:t>Cannabis </a:t>
            </a:r>
            <a:r>
              <a:rPr lang="en-US" b="1" dirty="0">
                <a:solidFill>
                  <a:schemeClr val="bg1"/>
                </a:solidFill>
              </a:rPr>
              <a:t>to help with </a:t>
            </a:r>
            <a:r>
              <a:rPr lang="en-US" b="1" dirty="0">
                <a:solidFill>
                  <a:srgbClr val="FFC000"/>
                </a:solidFill>
              </a:rPr>
              <a:t>Sleep</a:t>
            </a:r>
            <a:r>
              <a:rPr lang="en-US" b="1" dirty="0">
                <a:solidFill>
                  <a:schemeClr val="bg1"/>
                </a:solidFill>
              </a:rPr>
              <a:t> HOWEVER</a:t>
            </a:r>
          </a:p>
        </p:txBody>
      </p:sp>
      <p:sp>
        <p:nvSpPr>
          <p:cNvPr id="3" name="Content Placeholder 2">
            <a:extLst>
              <a:ext uri="{FF2B5EF4-FFF2-40B4-BE49-F238E27FC236}">
                <a16:creationId xmlns:a16="http://schemas.microsoft.com/office/drawing/2014/main" id="{8EAAAADA-EC13-BA83-35DA-8C6D66D0CA27}"/>
              </a:ext>
            </a:extLst>
          </p:cNvPr>
          <p:cNvSpPr>
            <a:spLocks noGrp="1"/>
          </p:cNvSpPr>
          <p:nvPr>
            <p:ph idx="1"/>
          </p:nvPr>
        </p:nvSpPr>
        <p:spPr/>
        <p:txBody>
          <a:bodyPr/>
          <a:lstStyle/>
          <a:p>
            <a:r>
              <a:rPr lang="en-US" dirty="0"/>
              <a:t>Sleep-promoting effects are more observable among cannabis-naïve individuals during initial use, whereas chronic cannabis use is thought to disrupt sleep due to dysregulation in ECS from prolonged exposure to THC </a:t>
            </a:r>
          </a:p>
          <a:p>
            <a:r>
              <a:rPr lang="en-US" dirty="0"/>
              <a:t>Sleep disturbances such as shorter sleep duration, </a:t>
            </a:r>
            <a:r>
              <a:rPr lang="en-US" dirty="0">
                <a:highlight>
                  <a:srgbClr val="FFFF00"/>
                </a:highlight>
              </a:rPr>
              <a:t>reduced rapid eye movement (REM) sleep, and slow wave sleep (SWS) are often reported in individuals who use cannabis at a higher rate compared to those who do not use cannabis. </a:t>
            </a:r>
          </a:p>
          <a:p>
            <a:r>
              <a:rPr lang="en-US" dirty="0"/>
              <a:t>Reductions in REM and SWS are known to impair hippocampal-dependent learning, and inhibit memory consolidation, respectively.</a:t>
            </a:r>
          </a:p>
          <a:p>
            <a:endParaRPr lang="en-US" dirty="0"/>
          </a:p>
        </p:txBody>
      </p:sp>
    </p:spTree>
    <p:extLst>
      <p:ext uri="{BB962C8B-B14F-4D97-AF65-F5344CB8AC3E}">
        <p14:creationId xmlns:p14="http://schemas.microsoft.com/office/powerpoint/2010/main" val="2820816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solidFill>
            <a:schemeClr val="accent1">
              <a:lumMod val="75000"/>
            </a:schemeClr>
          </a:solidFill>
        </p:spPr>
        <p:txBody>
          <a:bodyPr>
            <a:normAutofit fontScale="90000"/>
          </a:bodyPr>
          <a:lstStyle/>
          <a:p>
            <a:pPr eaLnBrk="1" hangingPunct="1"/>
            <a:r>
              <a:rPr lang="en-US" sz="3600" b="1" dirty="0">
                <a:solidFill>
                  <a:schemeClr val="bg1"/>
                </a:solidFill>
              </a:rPr>
              <a:t>The role of </a:t>
            </a:r>
            <a:r>
              <a:rPr lang="en-US" sz="3600" b="1" dirty="0">
                <a:solidFill>
                  <a:srgbClr val="FFC000"/>
                </a:solidFill>
              </a:rPr>
              <a:t>sleep</a:t>
            </a:r>
            <a:r>
              <a:rPr lang="en-US" sz="3600" b="1" dirty="0">
                <a:solidFill>
                  <a:schemeClr val="bg1"/>
                </a:solidFill>
              </a:rPr>
              <a:t> in the link between </a:t>
            </a:r>
            <a:r>
              <a:rPr lang="en-US" sz="3600" b="1" dirty="0">
                <a:solidFill>
                  <a:srgbClr val="FFC000"/>
                </a:solidFill>
              </a:rPr>
              <a:t>cannabis</a:t>
            </a:r>
            <a:r>
              <a:rPr lang="en-US" sz="3600" b="1" dirty="0">
                <a:solidFill>
                  <a:schemeClr val="bg1"/>
                </a:solidFill>
              </a:rPr>
              <a:t> use and </a:t>
            </a:r>
            <a:r>
              <a:rPr lang="en-US" sz="3600" b="1" dirty="0">
                <a:solidFill>
                  <a:srgbClr val="FFC000"/>
                </a:solidFill>
              </a:rPr>
              <a:t>memory</a:t>
            </a:r>
            <a:r>
              <a:rPr lang="en-US" sz="3600" b="1" dirty="0">
                <a:solidFill>
                  <a:schemeClr val="bg1"/>
                </a:solidFill>
              </a:rPr>
              <a:t> function: evidence from a cross-sectional study</a:t>
            </a:r>
            <a:br>
              <a:rPr lang="en-US" sz="3600" b="1" dirty="0">
                <a:solidFill>
                  <a:schemeClr val="bg1"/>
                </a:solidFill>
              </a:rPr>
            </a:br>
            <a:r>
              <a:rPr lang="en-US" sz="2200" dirty="0">
                <a:solidFill>
                  <a:schemeClr val="bg1"/>
                </a:solidFill>
              </a:rPr>
              <a:t>Brown T et al. AM J OF DRUG AND ALCOHOL ABUSE 2024, VOL. 50, NO. 4, 547–556 </a:t>
            </a:r>
            <a:endParaRPr lang="en-US" altLang="en-US" sz="2200" dirty="0">
              <a:solidFill>
                <a:schemeClr val="bg1"/>
              </a:solidFill>
            </a:endParaRPr>
          </a:p>
        </p:txBody>
      </p:sp>
      <p:sp>
        <p:nvSpPr>
          <p:cNvPr id="2" name="Content Placeholder 1">
            <a:extLst>
              <a:ext uri="{FF2B5EF4-FFF2-40B4-BE49-F238E27FC236}">
                <a16:creationId xmlns:a16="http://schemas.microsoft.com/office/drawing/2014/main" id="{F8F21A95-40DF-E257-8DD7-0760F73AFFC8}"/>
              </a:ext>
            </a:extLst>
          </p:cNvPr>
          <p:cNvSpPr>
            <a:spLocks noGrp="1"/>
          </p:cNvSpPr>
          <p:nvPr>
            <p:ph idx="1"/>
          </p:nvPr>
        </p:nvSpPr>
        <p:spPr/>
        <p:txBody>
          <a:bodyPr>
            <a:normAutofit/>
          </a:bodyPr>
          <a:lstStyle/>
          <a:p>
            <a:r>
              <a:rPr lang="en-US" dirty="0"/>
              <a:t>141 adults with CUD (83 men, 18–31, M = 22.78, NL: 79; US: 62) and 87 non-CUD controls (39 men, 18–30, M = 23.04, NL: 48; US: 39). </a:t>
            </a:r>
          </a:p>
          <a:p>
            <a:r>
              <a:rPr lang="en-US" dirty="0"/>
              <a:t>Adults with CUD were defined as using cannabis &gt;5 days per week during the previous year and with mild to severe CUD</a:t>
            </a:r>
          </a:p>
          <a:p>
            <a:r>
              <a:rPr lang="en-US" dirty="0"/>
              <a:t>Visual special learning and memory tested - Short Visual Object Learning Task (</a:t>
            </a:r>
            <a:r>
              <a:rPr lang="en-US" dirty="0" err="1"/>
              <a:t>sVOLT</a:t>
            </a:r>
            <a:r>
              <a:rPr lang="en-US" dirty="0"/>
              <a:t>) and the Short Visual Object Learning Task delayed (</a:t>
            </a:r>
            <a:r>
              <a:rPr lang="en-US" dirty="0" err="1"/>
              <a:t>sVOLTd</a:t>
            </a:r>
            <a:r>
              <a:rPr lang="en-US" dirty="0"/>
              <a:t>), Verbal memory tested by N-back task</a:t>
            </a:r>
          </a:p>
          <a:p>
            <a:r>
              <a:rPr lang="en-US" dirty="0">
                <a:highlight>
                  <a:srgbClr val="FFFF00"/>
                </a:highlight>
              </a:rPr>
              <a:t>CUD increased reported sleep difficulties and sleep difficulties related to poorer learning and memory performance </a:t>
            </a:r>
            <a:r>
              <a:rPr lang="en-US" dirty="0"/>
              <a:t>(i.e. decreased efficiency scores), and (2) sex did not moderate these relationships</a:t>
            </a:r>
          </a:p>
        </p:txBody>
      </p:sp>
    </p:spTree>
    <p:extLst>
      <p:ext uri="{BB962C8B-B14F-4D97-AF65-F5344CB8AC3E}">
        <p14:creationId xmlns:p14="http://schemas.microsoft.com/office/powerpoint/2010/main" val="1022718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7EDF5-46E8-51CD-8C64-C78EA166EDC8}"/>
              </a:ext>
            </a:extLst>
          </p:cNvPr>
          <p:cNvSpPr>
            <a:spLocks noGrp="1"/>
          </p:cNvSpPr>
          <p:nvPr>
            <p:ph type="title"/>
          </p:nvPr>
        </p:nvSpPr>
        <p:spPr>
          <a:solidFill>
            <a:schemeClr val="accent1">
              <a:lumMod val="75000"/>
            </a:schemeClr>
          </a:solidFill>
        </p:spPr>
        <p:txBody>
          <a:bodyPr>
            <a:normAutofit fontScale="90000"/>
          </a:bodyPr>
          <a:lstStyle/>
          <a:p>
            <a:r>
              <a:rPr lang="en-US" sz="4000" b="1" dirty="0">
                <a:solidFill>
                  <a:srgbClr val="FFC000"/>
                </a:solidFill>
              </a:rPr>
              <a:t>CBD</a:t>
            </a:r>
            <a:r>
              <a:rPr lang="en-US" sz="4000" b="1" dirty="0">
                <a:solidFill>
                  <a:schemeClr val="bg1"/>
                </a:solidFill>
              </a:rPr>
              <a:t> and </a:t>
            </a:r>
            <a:r>
              <a:rPr lang="en-US" sz="4000" b="1" dirty="0">
                <a:solidFill>
                  <a:srgbClr val="FFC000"/>
                </a:solidFill>
              </a:rPr>
              <a:t>Liver Enzyme</a:t>
            </a:r>
            <a:r>
              <a:rPr lang="en-US" sz="4000" b="1" dirty="0">
                <a:solidFill>
                  <a:schemeClr val="bg1"/>
                </a:solidFill>
              </a:rPr>
              <a:t> Level Elevations in Healthy Adults</a:t>
            </a:r>
            <a:br>
              <a:rPr lang="en-US" dirty="0">
                <a:solidFill>
                  <a:schemeClr val="bg1"/>
                </a:solidFill>
              </a:rPr>
            </a:br>
            <a:r>
              <a:rPr lang="en-US" sz="2200" dirty="0">
                <a:solidFill>
                  <a:schemeClr val="bg1"/>
                </a:solidFill>
              </a:rPr>
              <a:t>Florian J et al. JAMA Internal Medicine 2025:185;1070-1078</a:t>
            </a:r>
          </a:p>
        </p:txBody>
      </p:sp>
      <p:sp>
        <p:nvSpPr>
          <p:cNvPr id="3" name="Content Placeholder 2">
            <a:extLst>
              <a:ext uri="{FF2B5EF4-FFF2-40B4-BE49-F238E27FC236}">
                <a16:creationId xmlns:a16="http://schemas.microsoft.com/office/drawing/2014/main" id="{D03EAF87-0AC6-1F26-D698-987161455455}"/>
              </a:ext>
            </a:extLst>
          </p:cNvPr>
          <p:cNvSpPr>
            <a:spLocks noGrp="1"/>
          </p:cNvSpPr>
          <p:nvPr>
            <p:ph idx="1"/>
          </p:nvPr>
        </p:nvSpPr>
        <p:spPr/>
        <p:txBody>
          <a:bodyPr>
            <a:normAutofit fontScale="92500"/>
          </a:bodyPr>
          <a:lstStyle/>
          <a:p>
            <a:r>
              <a:rPr lang="en-US" dirty="0"/>
              <a:t>The wide use of unregulated CBD products raises safety concerns</a:t>
            </a:r>
          </a:p>
          <a:p>
            <a:r>
              <a:rPr lang="en-US" dirty="0"/>
              <a:t>In 201 healthy participants, 8 participants in the CBD group and 0 participants in the placebo group had liver enzyme level elevation </a:t>
            </a:r>
            <a:r>
              <a:rPr lang="en-US" dirty="0">
                <a:highlight>
                  <a:srgbClr val="FFFF00"/>
                </a:highlight>
              </a:rPr>
              <a:t>greater than 3 times the upper limit of normal. </a:t>
            </a:r>
          </a:p>
          <a:p>
            <a:r>
              <a:rPr lang="en-US" dirty="0">
                <a:highlight>
                  <a:srgbClr val="FFFF00"/>
                </a:highlight>
              </a:rPr>
              <a:t>Seven</a:t>
            </a:r>
            <a:r>
              <a:rPr lang="en-US" dirty="0"/>
              <a:t> participants met withdrawal criteria for </a:t>
            </a:r>
            <a:r>
              <a:rPr lang="en-US" dirty="0">
                <a:highlight>
                  <a:srgbClr val="FFFF00"/>
                </a:highlight>
              </a:rPr>
              <a:t>potential drug-induced liver injury</a:t>
            </a:r>
            <a:r>
              <a:rPr lang="en-US" dirty="0"/>
              <a:t>, detected at day 21 in 2 participants and day 28 in 5 participants.</a:t>
            </a:r>
          </a:p>
          <a:p>
            <a:r>
              <a:rPr lang="en-US" dirty="0"/>
              <a:t>Doses of 5 mg/kg/day – 350 mg - range 200 mg – 400 mg</a:t>
            </a:r>
          </a:p>
          <a:p>
            <a:r>
              <a:rPr lang="en-US" dirty="0"/>
              <a:t>Compared to </a:t>
            </a:r>
            <a:r>
              <a:rPr lang="en-US" dirty="0" err="1"/>
              <a:t>Epidiolex</a:t>
            </a:r>
            <a:r>
              <a:rPr lang="en-US" dirty="0"/>
              <a:t> (Rx CBD) 25 mg/kg/day – 1,750 mg (70 kg person)</a:t>
            </a:r>
          </a:p>
          <a:p>
            <a:r>
              <a:rPr lang="en-US" dirty="0"/>
              <a:t>A increased risk of liver enzyme level elevation was observed. Liver enzyme level elevations typically occurred after 2 weeks and were dose dependent</a:t>
            </a:r>
          </a:p>
        </p:txBody>
      </p:sp>
    </p:spTree>
    <p:extLst>
      <p:ext uri="{BB962C8B-B14F-4D97-AF65-F5344CB8AC3E}">
        <p14:creationId xmlns:p14="http://schemas.microsoft.com/office/powerpoint/2010/main" val="69365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CA98A87-F238-6F3A-E011-F339B67ECBF8}"/>
              </a:ext>
            </a:extLst>
          </p:cNvPr>
          <p:cNvSpPr txBox="1"/>
          <p:nvPr/>
        </p:nvSpPr>
        <p:spPr>
          <a:xfrm>
            <a:off x="7464614" y="1783959"/>
            <a:ext cx="4087306" cy="28891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a:latin typeface="+mj-lt"/>
                <a:ea typeface="+mj-ea"/>
                <a:cs typeface="+mj-cs"/>
              </a:rPr>
              <a:t>Questions?</a:t>
            </a:r>
          </a:p>
        </p:txBody>
      </p:sp>
      <p:sp>
        <p:nvSpPr>
          <p:cNvPr id="16" name="Freeform: Shape 11">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7" descr="Yellow question mark">
            <a:extLst>
              <a:ext uri="{FF2B5EF4-FFF2-40B4-BE49-F238E27FC236}">
                <a16:creationId xmlns:a16="http://schemas.microsoft.com/office/drawing/2014/main" id="{D01F25E3-E26D-558A-C213-512012FAFA5E}"/>
              </a:ext>
            </a:extLst>
          </p:cNvPr>
          <p:cNvPicPr>
            <a:picLocks noChangeAspect="1"/>
          </p:cNvPicPr>
          <p:nvPr/>
        </p:nvPicPr>
        <p:blipFill rotWithShape="1">
          <a:blip r:embed="rId2"/>
          <a:srcRect l="36729" r="1780"/>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7" name="TextBox 6">
            <a:extLst>
              <a:ext uri="{FF2B5EF4-FFF2-40B4-BE49-F238E27FC236}">
                <a16:creationId xmlns:a16="http://schemas.microsoft.com/office/drawing/2014/main" id="{E59C81D5-783D-BB5B-8CDE-CC082E716754}"/>
              </a:ext>
            </a:extLst>
          </p:cNvPr>
          <p:cNvSpPr txBox="1"/>
          <p:nvPr/>
        </p:nvSpPr>
        <p:spPr>
          <a:xfrm>
            <a:off x="7610622" y="5261317"/>
            <a:ext cx="4087306" cy="369332"/>
          </a:xfrm>
          <a:prstGeom prst="rect">
            <a:avLst/>
          </a:prstGeom>
          <a:noFill/>
        </p:spPr>
        <p:txBody>
          <a:bodyPr wrap="square" rtlCol="0">
            <a:spAutoFit/>
          </a:bodyPr>
          <a:lstStyle/>
          <a:p>
            <a:r>
              <a:rPr lang="en-US" dirty="0"/>
              <a:t>libbystuyt@msn.com</a:t>
            </a:r>
          </a:p>
        </p:txBody>
      </p:sp>
    </p:spTree>
    <p:extLst>
      <p:ext uri="{BB962C8B-B14F-4D97-AF65-F5344CB8AC3E}">
        <p14:creationId xmlns:p14="http://schemas.microsoft.com/office/powerpoint/2010/main" val="35362313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18278</TotalTime>
  <Words>3630</Words>
  <Application>Microsoft Office PowerPoint</Application>
  <PresentationFormat>Widescreen</PresentationFormat>
  <Paragraphs>170</Paragraphs>
  <Slides>30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Why Cannabis is NOT the solution for PTSD and Concerns for the Increased Use by those 65 and older</vt:lpstr>
      <vt:lpstr>Disclosures</vt:lpstr>
      <vt:lpstr>PowerPoint Presentation</vt:lpstr>
      <vt:lpstr>My Experience with CUD in a 90-day Inpatient  Co-occurring Treatment Program in Colorado</vt:lpstr>
      <vt:lpstr>     Commercialization has radically changed marijuana</vt:lpstr>
      <vt:lpstr> MASSIVE INCREASE IN THC POTENCY IN COLORADO </vt:lpstr>
      <vt:lpstr>KIDS AND ADULTS THINK IT’S SAFE BECAUSE IT IS AGGRESSIVELY MARKETED AND SOLD AS MEDICINE</vt:lpstr>
      <vt:lpstr>MOST PRODUCTS AVAILABLE IN COLORADO MEDICAL AND RECREATIONAL DISPENSARIES CONTAIN  GREATER THAN 15% THC</vt:lpstr>
      <vt:lpstr>PowerPoint Presentation</vt:lpstr>
      <vt:lpstr>RCT of cannabis for PTSD failed to show any benefit over placebo Bonn-Miller MO et al. PLOS ONE 2021</vt:lpstr>
      <vt:lpstr>Medical cannabis for treatment-resistant combat PTSD Nacasch N, Avni C, Toren P. Front. Psychiatry 2023 13:1014630.</vt:lpstr>
      <vt:lpstr>Effects of Δ9 -tetrahydrocannabinol on aversive memories and anxiety: a review from human studies Raymundi AM et al. BMC Psychiatry 2020; 20: 420</vt:lpstr>
      <vt:lpstr>Why Cannabis is NOT the solution for PTSD</vt:lpstr>
      <vt:lpstr> Marijuana Use is Associated with Worse Outcomes in Symptom Severity and Violent Behavior in Patients with PTSD Wilkinson et al. J Clin Psychiatry. 2015 September ; 76(9): 1174–1180 </vt:lpstr>
      <vt:lpstr>Short and Long-Term Effects of Cannabis on Symptoms of Post-Traumatic Stress Disorder LaFrance EM et al. J Affective Disorders 2020;274:298-304</vt:lpstr>
      <vt:lpstr>Prevalence and Correlates of Cannabis Use in an Outpatient VA Posttraumatic Stress Disorder Clinic</vt:lpstr>
      <vt:lpstr>Frequent cannabis use worsens PTSD symptoms in Veterans</vt:lpstr>
      <vt:lpstr>Cannabis use and posttraumatic stress disorder: prospective evidence from a longitudinal study of veterans Metrik J et al. Psychological Medicine 52, 446–456.</vt:lpstr>
      <vt:lpstr>Interactive effects of PTSD and substance use on suicidal ideation and behavior in military personnel: Increased risk from marijuana use Allan NP et al. DepressAnxiety.2019;1–8.</vt:lpstr>
      <vt:lpstr>PowerPoint Presentation</vt:lpstr>
      <vt:lpstr>CANNABIS USE DISORDER IS ASSOCIATED WITH  SUICIDE ATTEMPTS AMONG VETERANS</vt:lpstr>
      <vt:lpstr>PowerPoint Presentation</vt:lpstr>
      <vt:lpstr>PowerPoint Presentation</vt:lpstr>
      <vt:lpstr>Cannabis legalization and cannabis-involved pregnancy hospitalizations in Colorado Wang GS et al. Preventive Medicine 156 (2022) 106993</vt:lpstr>
      <vt:lpstr>Trends in emergency department visits associated with cannabis use among older adults in California, 2005–2019 Han BH et al. J Am Geriatr Soc. 2023;1–8.</vt:lpstr>
      <vt:lpstr>Drug: Drug Interactions with Cannabis</vt:lpstr>
      <vt:lpstr>Many People use Cannabis to help with Sleep HOWEVER</vt:lpstr>
      <vt:lpstr>The role of sleep in the link between cannabis use and memory function: evidence from a cross-sectional study Brown T et al. AM J OF DRUG AND ALCOHOL ABUSE 2024, VOL. 50, NO. 4, 547–556 </vt:lpstr>
      <vt:lpstr>CBD and Liver Enzyme Level Elevations in Healthy Adults Florian J et al. JAMA Internal Medicine 2025:185;1070-1078</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Hewett</dc:creator>
  <cp:lastModifiedBy>Libby Stuyt</cp:lastModifiedBy>
  <cp:revision>92</cp:revision>
  <dcterms:created xsi:type="dcterms:W3CDTF">2021-08-20T10:08:52Z</dcterms:created>
  <dcterms:modified xsi:type="dcterms:W3CDTF">2025-10-21T16:07:18Z</dcterms:modified>
</cp:coreProperties>
</file>